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447" r:id="rId3"/>
    <p:sldId id="276" r:id="rId4"/>
    <p:sldId id="449" r:id="rId5"/>
    <p:sldId id="366" r:id="rId7"/>
    <p:sldId id="452" r:id="rId8"/>
    <p:sldId id="453" r:id="rId9"/>
    <p:sldId id="454" r:id="rId10"/>
    <p:sldId id="458" r:id="rId11"/>
    <p:sldId id="457" r:id="rId12"/>
    <p:sldId id="456" r:id="rId13"/>
    <p:sldId id="450" r:id="rId14"/>
    <p:sldId id="480" r:id="rId15"/>
    <p:sldId id="481" r:id="rId16"/>
    <p:sldId id="482" r:id="rId17"/>
    <p:sldId id="483" r:id="rId18"/>
    <p:sldId id="451" r:id="rId19"/>
    <p:sldId id="419" r:id="rId20"/>
    <p:sldId id="364" r:id="rId21"/>
    <p:sldId id="368" r:id="rId22"/>
    <p:sldId id="413" r:id="rId23"/>
    <p:sldId id="414" r:id="rId24"/>
    <p:sldId id="415" r:id="rId25"/>
    <p:sldId id="416" r:id="rId26"/>
    <p:sldId id="417" r:id="rId27"/>
    <p:sldId id="302" r:id="rId28"/>
    <p:sldId id="484" r:id="rId29"/>
    <p:sldId id="362" r:id="rId30"/>
    <p:sldId id="306" r:id="rId31"/>
    <p:sldId id="461" r:id="rId32"/>
    <p:sldId id="273" r:id="rId33"/>
  </p:sldIdLst>
  <p:sldSz cx="12192000"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742F"/>
    <a:srgbClr val="FFFFFF"/>
    <a:srgbClr val="34A5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859" y="8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25.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4F99D-BF2B-4FD0-A8BF-301EFC58EEF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E9890A-1A9A-47BD-96BD-2C7226389F6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为什么要持续优化资源建设？在教学是个动态过程，环境、对象、方法、内容都在变，</a:t>
            </a:r>
            <a:r>
              <a:rPr lang="zh-CN" altLang="en-US">
                <a:sym typeface="+mn-ea"/>
              </a:rPr>
              <a:t>包括文档、教材勘误、慕课、教师</a:t>
            </a:r>
            <a:endParaRPr lang="zh-CN" altLang="en-US">
              <a:sym typeface="+mn-ea"/>
            </a:endParaRPr>
          </a:p>
          <a:p>
            <a:endParaRPr lang="zh-CN" altLang="en-US">
              <a:sym typeface="+mn-ea"/>
            </a:endParaRPr>
          </a:p>
          <a:p>
            <a:r>
              <a:rPr lang="zh-CN" altLang="en-US">
                <a:sym typeface="+mn-ea"/>
              </a:rPr>
              <a:t>我们的课程资源是在慕课基础上建设的，教材是课程思政版教材</a:t>
            </a:r>
            <a:endParaRPr lang="zh-CN" altLang="en-US">
              <a:sym typeface="+mn-ea"/>
            </a:endParaRPr>
          </a:p>
          <a:p>
            <a:endParaRPr lang="zh-CN" altLang="en-US">
              <a:sym typeface="+mn-ea"/>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教学目标、考核、课程资源</a:t>
            </a:r>
            <a:endParaRPr lang="zh-CN" altLang="en-US"/>
          </a:p>
          <a:p>
            <a:r>
              <a:rPr lang="zh-CN" altLang="en-US">
                <a:sym typeface="+mn-ea"/>
              </a:rPr>
              <a:t>教学对象主要是非计算机专业的大一新生，课时为64学时。</a:t>
            </a:r>
            <a:r>
              <a:rPr lang="zh-CN" altLang="en-US">
                <a:sym typeface="+mn-ea"/>
              </a:rPr>
              <a:t>教学目标是让学生在掌握关系数据库设计、MySQL知识、SQL语句的同时，具备基于PHP的MySQL Web数据库开发能力，在跨学科领域具有商业沟通能力，从而培养具有家国情怀、遵纪守法的社会主义有用人才。辅助学生备考全国计算机二级MySQL科目。</a:t>
            </a:r>
            <a:r>
              <a:rPr lang="zh-CN" altLang="en-US">
                <a:sym typeface="+mn-ea"/>
              </a:rPr>
              <a:t>建设的</a:t>
            </a:r>
            <a:r>
              <a:rPr lang="zh-CN" b="1" dirty="0">
                <a:ea typeface="宋体" panose="02010600030101010101" pitchFamily="2" charset="-122"/>
                <a:sym typeface="+mn-ea"/>
              </a:rPr>
              <a:t>《</a:t>
            </a:r>
            <a:r>
              <a:rPr lang="en-US" b="1" dirty="0">
                <a:latin typeface="宋体" panose="02010600030101010101" pitchFamily="2" charset="-122"/>
                <a:ea typeface="宋体" panose="02010600030101010101" pitchFamily="2" charset="-122"/>
                <a:sym typeface="+mn-ea"/>
              </a:rPr>
              <a:t>MySQL</a:t>
            </a:r>
            <a:r>
              <a:rPr lang="zh-CN" b="1" dirty="0">
                <a:ea typeface="宋体" panose="02010600030101010101" pitchFamily="2" charset="-122"/>
                <a:sym typeface="+mn-ea"/>
              </a:rPr>
              <a:t>数据库设计与应用》</a:t>
            </a:r>
            <a:r>
              <a:rPr lang="zh-CN" altLang="en-US">
                <a:sym typeface="+mn-ea"/>
              </a:rPr>
              <a:t>慕课已经列入第一批国家高等教育智慧教育平台，有</a:t>
            </a:r>
            <a:r>
              <a:rPr lang="en-US" altLang="zh-CN">
                <a:sym typeface="+mn-ea"/>
              </a:rPr>
              <a:t>10+</a:t>
            </a:r>
            <a:r>
              <a:rPr lang="zh-CN" altLang="en-US">
                <a:sym typeface="+mn-ea"/>
              </a:rPr>
              <a:t>万名学习者。2022年3月出版了教育部高等学校软件工程专业教学指导委员会推荐教材</a:t>
            </a:r>
            <a:r>
              <a:rPr lang="zh-CN" b="1" dirty="0">
                <a:ea typeface="宋体" panose="02010600030101010101" pitchFamily="2" charset="-122"/>
                <a:sym typeface="+mn-ea"/>
              </a:rPr>
              <a:t>《</a:t>
            </a:r>
            <a:r>
              <a:rPr lang="en-US" b="1" dirty="0">
                <a:latin typeface="宋体" panose="02010600030101010101" pitchFamily="2" charset="-122"/>
                <a:ea typeface="宋体" panose="02010600030101010101" pitchFamily="2" charset="-122"/>
                <a:sym typeface="+mn-ea"/>
              </a:rPr>
              <a:t>MySQL</a:t>
            </a:r>
            <a:r>
              <a:rPr lang="zh-CN" b="1" dirty="0">
                <a:ea typeface="宋体" panose="02010600030101010101" pitchFamily="2" charset="-122"/>
                <a:sym typeface="+mn-ea"/>
              </a:rPr>
              <a:t>数据库设计与应用（慕课版）》。该教材是一本内容和形式融合思政的特色教材。</a:t>
            </a:r>
            <a:r>
              <a:rPr lang="zh-CN" altLang="en-US" b="1" dirty="0">
                <a:ea typeface="宋体" panose="02010600030101010101" pitchFamily="2" charset="-122"/>
                <a:sym typeface="+mn-ea"/>
              </a:rPr>
              <a:t>教学采用线上线下混合模式：线上采用自建的慕课、“雨课堂”智慧型工具教学，线下采用课堂教学和</a:t>
            </a:r>
            <a:r>
              <a:rPr lang="zh-CN" altLang="en-US" b="1" dirty="0">
                <a:solidFill>
                  <a:srgbClr val="FF0000"/>
                </a:solidFill>
                <a:ea typeface="宋体" panose="02010600030101010101" pitchFamily="2" charset="-122"/>
                <a:sym typeface="+mn-ea"/>
              </a:rPr>
              <a:t>上机实践。教学采用</a:t>
            </a:r>
            <a:r>
              <a:rPr lang="en-US" altLang="zh-CN" b="1" dirty="0">
                <a:solidFill>
                  <a:srgbClr val="FF0000"/>
                </a:solidFill>
                <a:ea typeface="宋体" panose="02010600030101010101" pitchFamily="2" charset="-122"/>
                <a:sym typeface="+mn-ea"/>
              </a:rPr>
              <a:t>WAMP Server</a:t>
            </a:r>
            <a:r>
              <a:rPr lang="zh-CN" altLang="en-US" b="1" dirty="0">
                <a:solidFill>
                  <a:srgbClr val="FF0000"/>
                </a:solidFill>
                <a:ea typeface="宋体" panose="02010600030101010101" pitchFamily="2" charset="-122"/>
                <a:sym typeface="+mn-ea"/>
              </a:rPr>
              <a:t>组合软件</a:t>
            </a:r>
            <a:r>
              <a:rPr lang="zh-CN" altLang="en-US" b="1" dirty="0">
                <a:ea typeface="宋体" panose="02010600030101010101" pitchFamily="2" charset="-122"/>
                <a:sym typeface="+mn-ea"/>
              </a:rPr>
              <a:t>。考核采用过程性考核。</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highlight>
                <a:srgbClr val="FFFF00"/>
              </a:highlight>
              <a:sym typeface="+mn-ea"/>
            </a:endParaRPr>
          </a:p>
          <a:p>
            <a:endParaRPr lang="zh-CN" altLang="en-US">
              <a:highlight>
                <a:srgbClr val="FFFF00"/>
              </a:highlight>
              <a:sym typeface="+mn-ea"/>
            </a:endParaRPr>
          </a:p>
          <a:p>
            <a:endParaRPr lang="zh-CN" altLang="en-US">
              <a:highlight>
                <a:srgbClr val="FFFF00"/>
              </a:highlight>
              <a:sym typeface="+mn-ea"/>
            </a:endParaRPr>
          </a:p>
          <a:p>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《MySQL数据库设计与应用》本书是在《MySQL数据库设计与应用》慕课基础上联合多所高校合作编写的一部教材，本书共有 9 章(t1或t2)，（本书以学生熟悉的课程管理系统为主线进行编写，介绍了数据库基础知识、MySQL 操作环境、数据定义与操作、数据查询与视图、编程基础、存储程序、数据库管理及安全等内容，并通过课程管理系统综合案例介绍基于 PHP 的 MySQL Web 数据库应用系统的开发过程。）</a:t>
            </a:r>
            <a:endParaRPr lang="zh-CN" altLang="en-US"/>
          </a:p>
          <a:p>
            <a:r>
              <a:rPr lang="zh-CN" b="1">
                <a:solidFill>
                  <a:schemeClr val="accent1"/>
                </a:solidFill>
                <a:ea typeface="宋体" panose="02010600030101010101" pitchFamily="2" charset="-122"/>
                <a:sym typeface="+mn-ea"/>
              </a:rPr>
              <a:t>书中融入的思政元素，为教师提供了思政参考及引领，在教学过程中教师可因地制宜具体实施。</a:t>
            </a:r>
            <a:endParaRPr lang="zh-CN" b="1">
              <a:solidFill>
                <a:schemeClr val="accent1"/>
              </a:solidFill>
              <a:ea typeface="宋体" panose="02010600030101010101" pitchFamily="2" charset="-122"/>
              <a:sym typeface="+mn-ea"/>
            </a:endParaRPr>
          </a:p>
          <a:p>
            <a:r>
              <a:rPr lang="zh-CN" altLang="en-US" b="1" spc="300" dirty="0">
                <a:solidFill>
                  <a:srgbClr val="FFFFFF"/>
                </a:solidFill>
                <a:latin typeface="微软雅黑" panose="020B0503020204020204" pitchFamily="34" charset="-122"/>
                <a:ea typeface="微软雅黑" panose="020B0503020204020204" pitchFamily="34" charset="-122"/>
                <a:sym typeface="+mn-ea"/>
              </a:rPr>
              <a:t>内容创新</a:t>
            </a:r>
            <a:endParaRPr lang="zh-CN" b="1">
              <a:solidFill>
                <a:schemeClr val="accent1"/>
              </a:solidFill>
              <a:ea typeface="宋体" panose="02010600030101010101" pitchFamily="2" charset="-122"/>
              <a:sym typeface="+mn-ea"/>
            </a:endParaRPr>
          </a:p>
          <a:p>
            <a:pPr marL="342900" indent="-342900" defTabSz="457200">
              <a:lnSpc>
                <a:spcPct val="120000"/>
              </a:lnSpc>
              <a:buFont typeface="Arial" panose="020B0604020202020204" pitchFamily="34" charset="0"/>
              <a:buChar char="•"/>
            </a:pPr>
            <a:r>
              <a:rPr lang="zh-CN" altLang="zh-CN" dirty="0">
                <a:sym typeface="+mn-ea"/>
              </a:rPr>
              <a:t>配套慕课资源</a:t>
            </a:r>
            <a:endParaRPr lang="zh-CN" altLang="zh-CN" dirty="0">
              <a:sym typeface="+mn-ea"/>
            </a:endParaRPr>
          </a:p>
          <a:p>
            <a:pPr marL="342900" indent="-342900" defTabSz="457200">
              <a:lnSpc>
                <a:spcPct val="120000"/>
              </a:lnSpc>
              <a:buFont typeface="Arial" panose="020B0604020202020204" pitchFamily="34" charset="0"/>
              <a:buChar char="•"/>
            </a:pPr>
            <a:r>
              <a:rPr lang="zh-CN" altLang="zh-CN" dirty="0">
                <a:sym typeface="+mn-ea"/>
              </a:rPr>
              <a:t>完整</a:t>
            </a:r>
            <a:r>
              <a:rPr lang="zh-CN" altLang="zh-CN" dirty="0" smtClean="0">
                <a:sym typeface="+mn-ea"/>
              </a:rPr>
              <a:t>案例拆</a:t>
            </a:r>
            <a:r>
              <a:rPr lang="zh-CN" altLang="zh-CN" dirty="0">
                <a:sym typeface="+mn-ea"/>
              </a:rPr>
              <a:t>解融合</a:t>
            </a:r>
            <a:endParaRPr lang="en-US" altLang="zh-CN" dirty="0">
              <a:sym typeface="+mn-ea"/>
            </a:endParaRPr>
          </a:p>
          <a:p>
            <a:pPr marL="342900" indent="-342900" defTabSz="457200">
              <a:lnSpc>
                <a:spcPct val="120000"/>
              </a:lnSpc>
              <a:buFont typeface="Arial" panose="020B0604020202020204" pitchFamily="34" charset="0"/>
              <a:buChar char="•"/>
            </a:pPr>
            <a:r>
              <a:rPr lang="zh-CN" altLang="en-US" dirty="0" smtClean="0">
                <a:sym typeface="+mn-ea"/>
              </a:rPr>
              <a:t>教书与育人有机结合</a:t>
            </a:r>
            <a:endParaRPr lang="zh-CN" altLang="en-US" dirty="0" smtClean="0">
              <a:sym typeface="+mn-ea"/>
            </a:endParaRPr>
          </a:p>
          <a:p>
            <a:pPr marL="342900" indent="-342900">
              <a:buFont typeface="Arial" panose="020B0604020202020204" pitchFamily="34" charset="0"/>
              <a:buChar char="•"/>
            </a:pPr>
            <a:r>
              <a:rPr lang="en-US" altLang="zh-CN" dirty="0">
                <a:sym typeface="+mn-ea"/>
              </a:rPr>
              <a:t>NCRE</a:t>
            </a:r>
            <a:r>
              <a:rPr lang="zh-CN" altLang="en-US" dirty="0">
                <a:sym typeface="+mn-ea"/>
              </a:rPr>
              <a:t>知识点</a:t>
            </a:r>
            <a:endParaRPr lang="zh-CN" altLang="zh-CN" dirty="0">
              <a:sym typeface="+mn-ea"/>
            </a:endParaRPr>
          </a:p>
          <a:p>
            <a:pPr marL="342900" indent="-342900">
              <a:buFont typeface="Arial" panose="020B0604020202020204" pitchFamily="34" charset="0"/>
              <a:buChar char="•"/>
            </a:pPr>
            <a:r>
              <a:rPr lang="zh-CN" altLang="zh-CN" dirty="0">
                <a:sym typeface="+mn-ea"/>
              </a:rPr>
              <a:t>完整的立体化教学资源</a:t>
            </a:r>
            <a:endParaRPr lang="zh-CN" altLang="zh-CN" b="1" dirty="0">
              <a:solidFill>
                <a:schemeClr val="accent1"/>
              </a:solidFill>
              <a:ea typeface="宋体" panose="02010600030101010101" pitchFamily="2" charset="-122"/>
              <a:sym typeface="+mn-ea"/>
            </a:endParaRPr>
          </a:p>
          <a:p>
            <a:pPr indent="0">
              <a:buNone/>
            </a:pPr>
            <a:r>
              <a:rPr lang="zh-CN" altLang="en-US" b="1" spc="300" dirty="0">
                <a:solidFill>
                  <a:srgbClr val="FFFFFF"/>
                </a:solidFill>
                <a:latin typeface="微软雅黑" panose="020B0503020204020204" pitchFamily="34" charset="-122"/>
                <a:ea typeface="微软雅黑" panose="020B0503020204020204" pitchFamily="34" charset="-122"/>
                <a:sym typeface="+mn-ea"/>
              </a:rPr>
              <a:t>形式创新</a:t>
            </a:r>
            <a:endParaRPr lang="zh-CN" altLang="en-US" b="1" spc="300" dirty="0">
              <a:solidFill>
                <a:srgbClr val="FFFFFF"/>
              </a:solidFill>
              <a:latin typeface="微软雅黑" panose="020B0503020204020204" pitchFamily="34" charset="-122"/>
              <a:ea typeface="微软雅黑" panose="020B0503020204020204" pitchFamily="34" charset="-122"/>
              <a:sym typeface="+mn-ea"/>
            </a:endParaRPr>
          </a:p>
          <a:p>
            <a:pPr marL="342900" indent="-342900" defTabSz="457200">
              <a:lnSpc>
                <a:spcPct val="120000"/>
              </a:lnSpc>
              <a:buFont typeface="Arial" panose="020B0604020202020204" pitchFamily="34" charset="0"/>
              <a:buChar char="•"/>
            </a:pPr>
            <a:r>
              <a:rPr lang="zh-CN" altLang="en-US" dirty="0" smtClean="0">
                <a:sym typeface="+mn-ea"/>
              </a:rPr>
              <a:t>联合编写</a:t>
            </a:r>
            <a:endParaRPr lang="zh-CN" altLang="en-US" dirty="0" smtClean="0">
              <a:sym typeface="+mn-ea"/>
            </a:endParaRPr>
          </a:p>
          <a:p>
            <a:pPr marL="342900" indent="-342900" defTabSz="457200">
              <a:lnSpc>
                <a:spcPct val="120000"/>
              </a:lnSpc>
              <a:buFont typeface="Arial" panose="020B0604020202020204" pitchFamily="34" charset="0"/>
              <a:buChar char="•"/>
            </a:pPr>
            <a:r>
              <a:rPr lang="zh-CN" altLang="en-US" dirty="0" smtClean="0">
                <a:sym typeface="+mn-ea"/>
              </a:rPr>
              <a:t>知识结构思维导图</a:t>
            </a:r>
            <a:endParaRPr lang="zh-CN" altLang="en-US" dirty="0" smtClean="0">
              <a:sym typeface="+mn-ea"/>
            </a:endParaRPr>
          </a:p>
          <a:p>
            <a:pPr marL="342900" indent="-342900" defTabSz="457200">
              <a:lnSpc>
                <a:spcPct val="120000"/>
              </a:lnSpc>
              <a:buFont typeface="Arial" panose="020B0604020202020204" pitchFamily="34" charset="0"/>
              <a:buChar char="•"/>
            </a:pPr>
            <a:r>
              <a:rPr lang="zh-CN" altLang="en-US" dirty="0" smtClean="0">
                <a:sym typeface="+mn-ea"/>
              </a:rPr>
              <a:t>课程思政形式丰富（二维码，视频，文字，图片等）</a:t>
            </a:r>
            <a:endParaRPr lang="zh-CN" altLang="en-US" dirty="0" smtClean="0">
              <a:sym typeface="+mn-ea"/>
            </a:endParaRPr>
          </a:p>
          <a:p>
            <a:pPr marL="342900" indent="-342900" defTabSz="457200">
              <a:lnSpc>
                <a:spcPct val="120000"/>
              </a:lnSpc>
              <a:buFont typeface="Arial" panose="020B0604020202020204" pitchFamily="34" charset="0"/>
              <a:buChar char="•"/>
            </a:pPr>
            <a:r>
              <a:rPr lang="zh-CN" altLang="en-US" dirty="0" smtClean="0">
                <a:sym typeface="+mn-ea"/>
              </a:rPr>
              <a:t>难点重点讲解操作视频</a:t>
            </a:r>
            <a:endParaRPr lang="zh-CN" altLang="en-US" dirty="0" smtClean="0">
              <a:sym typeface="+mn-ea"/>
            </a:endParaRPr>
          </a:p>
          <a:p>
            <a:pPr indent="0">
              <a:buNone/>
            </a:pPr>
            <a:endParaRPr lang="zh-CN" altLang="en-US" b="1">
              <a:solidFill>
                <a:schemeClr val="accent1"/>
              </a:solidFill>
              <a:ea typeface="宋体" panose="02010600030101010101" pitchFamily="2" charset="-122"/>
            </a:endParaRPr>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为了让学生掌握数据库操作、具备数据库系统开发能力，我们设计了与慕课和教材</a:t>
            </a:r>
            <a:r>
              <a:rPr lang="zh-CN" altLang="en-US">
                <a:sym typeface="+mn-ea"/>
              </a:rPr>
              <a:t>配套</a:t>
            </a:r>
            <a:r>
              <a:rPr lang="zh-CN" altLang="en-US"/>
              <a:t>的</a:t>
            </a:r>
            <a:r>
              <a:rPr lang="en-US" altLang="zh-CN"/>
              <a:t>13</a:t>
            </a:r>
            <a:r>
              <a:rPr lang="zh-CN" altLang="en-US"/>
              <a:t>个实践项目和一个综合作业。这些项目以</a:t>
            </a:r>
            <a:r>
              <a:rPr lang="zh-CN" altLang="en-US" dirty="0">
                <a:sym typeface="+mn-ea"/>
              </a:rPr>
              <a:t>应用为主循序渐进，是</a:t>
            </a:r>
            <a:r>
              <a:rPr dirty="0">
                <a:sym typeface="+mn-ea"/>
              </a:rPr>
              <a:t>基于Web的MySQL客户端管理工具和WAMP开发环境</a:t>
            </a:r>
            <a:endParaRPr dirty="0">
              <a:sym typeface="+mn-ea"/>
            </a:endParaRPr>
          </a:p>
          <a:p>
            <a:r>
              <a:rPr dirty="0">
                <a:solidFill>
                  <a:schemeClr val="tx1"/>
                </a:solidFill>
                <a:sym typeface="+mn-ea"/>
              </a:rPr>
              <a:t>过程性考核中的综合设计有一定的难度，需要学生学习Web、网页设计、把教学案例延伸到专业领域等，学生必须跳一跳才能完成，这能够培养学生解决复杂问题的综合能力和高级思维，提升学生创新意识和创新技能。</a:t>
            </a:r>
            <a:endParaRPr dirty="0">
              <a:solidFill>
                <a:schemeClr val="tx1"/>
              </a:solidFill>
              <a:sym typeface="+mn-ea"/>
            </a:endParaRPr>
          </a:p>
          <a:p>
            <a:endParaRPr lang="zh-CN" altLang="en-US">
              <a:sym typeface="+mn-ea"/>
            </a:endParaRPr>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(EduCoder)是信息技术类实践教学平台。(EduCoder)涵盖了计算机、大数据、云计算、人工智能、软件工程、物联网等专业课程。超60000个实训案例,建立学、练、评、测一体化实验环境。头歌品牌申请于2019年 [1]  ，主要为高校和企业提供开放的科教项目和课程资源在线开发与服务环境，支持五大类课程/金课建设、实验教学环境建设、科研创新环境建设、工程教育专业认证体系建设等工作，为高校提供立体化的教研运行基础设施：全链条的教学工具、全系列的教学资源、全周期的教学服务。</a:t>
            </a:r>
            <a:endParaRPr lang="zh-CN" altLang="en-US"/>
          </a:p>
          <a:p>
            <a:r>
              <a:rPr lang="zh-CN" altLang="en-US">
                <a:sym typeface="+mn-ea"/>
              </a:rPr>
              <a:t>不过，去掉虚拟仿真可能更好吧。</a:t>
            </a:r>
            <a:endParaRPr lang="zh-CN" altLang="en-US"/>
          </a:p>
          <a:p>
            <a:r>
              <a:rPr lang="zh-CN" altLang="en-US">
                <a:sym typeface="+mn-ea"/>
              </a:rPr>
              <a:t>毕竟运行的服务可是 真实环境 中得到的。只是这样的实践教学环境被搬到了线上。头歌的愿景是：为高校教师和学生提供在线实践教学创新与服务环境。</a:t>
            </a:r>
            <a:endParaRPr lang="zh-CN" altLang="en-US"/>
          </a:p>
          <a:p>
            <a:r>
              <a:rPr lang="zh-CN" altLang="en-US">
                <a:sym typeface="+mn-ea"/>
              </a:rPr>
              <a:t>实验是数据库课程教学中的一个重要环节。我们设计了与教材配套的13个实验项目，1个实验报告和1个综合设计。其中实验分为基础实验和提高实验，基础型实验前后连贯，每个实验都提供了参考答案。提高实验是为了做综合设计而准备的，与综合设计糅合在一起讲解以帮助学生完成综合设计，学期末要求学生提交一个实验报告和一个综合设计。</a:t>
            </a:r>
            <a:endParaRPr lang="zh-CN" altLang="en-US"/>
          </a:p>
          <a:p>
            <a:r>
              <a:rPr lang="zh-CN" altLang="en-US">
                <a:sym typeface="+mn-ea"/>
              </a:rPr>
              <a:t>实验项目有这几个主要特色：</a:t>
            </a:r>
            <a:endParaRPr lang="zh-CN" altLang="en-US"/>
          </a:p>
          <a:p>
            <a:r>
              <a:rPr lang="zh-CN" altLang="en-US">
                <a:sym typeface="+mn-ea"/>
              </a:rPr>
              <a:t>（1）以应用为主设计实验，循序渐进。全部实验以课程管理系统作为主线，将数据库知识点和思政元素分散融入到实验题目中，实验分为基础实验和提高实验，基础型实验前后连贯，每个实验都提供了参考答案。通过基础实验巩固掌握各个知识点；通过提高实验和综合设计培养学生分析问题、解决问题的计算思维能力。</a:t>
            </a:r>
            <a:endParaRPr lang="zh-CN" altLang="en-US"/>
          </a:p>
          <a:p>
            <a:r>
              <a:rPr lang="zh-CN" altLang="en-US">
                <a:sym typeface="+mn-ea"/>
              </a:rPr>
              <a:t>（2）实验主要采用基于Web的MySQL客户端管理工具和WAMP开发环境，方便学生学习、应用，并助力学生参加全国计算机二级考试。</a:t>
            </a:r>
            <a:endParaRPr lang="zh-CN" altLang="en-US"/>
          </a:p>
          <a:p>
            <a:r>
              <a:rPr lang="zh-CN" altLang="en-US">
                <a:sym typeface="+mn-ea"/>
              </a:rPr>
              <a:t>（3）综合实验完整，易于扩展。学生通过模仿综合案例可以将所学知识扩展延伸到其他实际问题应用中。</a:t>
            </a:r>
            <a:endParaRPr lang="zh-CN" altLang="en-US"/>
          </a:p>
          <a:p>
            <a:r>
              <a:rPr lang="zh-CN" altLang="en-US">
                <a:sym typeface="+mn-ea"/>
              </a:rPr>
              <a:t>（4）线上线下实验相结合。线上做基础实验，线下做提高实验和综合设计。</a:t>
            </a:r>
            <a:endParaRPr lang="zh-CN" altLang="en-US"/>
          </a:p>
          <a:p>
            <a:r>
              <a:rPr lang="zh-CN" altLang="en-US">
                <a:sym typeface="+mn-ea"/>
              </a:rPr>
              <a:t>线下实验缺点：受软件环境影响，出现不同的问题。</a:t>
            </a:r>
            <a:endParaRPr lang="zh-CN" altLang="en-US"/>
          </a:p>
          <a:p>
            <a:r>
              <a:rPr lang="zh-CN" altLang="en-US">
                <a:sym typeface="+mn-ea"/>
              </a:rPr>
              <a:t>线下实验优点：锻炼学生解决问题的能力。</a:t>
            </a:r>
            <a:endParaRPr lang="zh-CN" altLang="en-US"/>
          </a:p>
          <a:p>
            <a:r>
              <a:rPr lang="zh-CN" altLang="en-US">
                <a:sym typeface="+mn-ea"/>
              </a:rPr>
              <a:t>上线头歌平台后有了线上实验。地址：https://www.educoder.net/paths/k92i8usv</a:t>
            </a:r>
            <a:endParaRPr lang="zh-CN" altLang="en-US"/>
          </a:p>
          <a:p>
            <a:r>
              <a:rPr lang="zh-CN" altLang="en-US">
                <a:sym typeface="+mn-ea"/>
              </a:rPr>
              <a:t>线上实验优点：</a:t>
            </a:r>
            <a:endParaRPr lang="zh-CN" altLang="en-US"/>
          </a:p>
          <a:p>
            <a:r>
              <a:rPr lang="zh-CN" altLang="en-US">
                <a:sym typeface="+mn-ea"/>
              </a:rPr>
              <a:t>1.MySQL环境，不需要考虑软件问题。</a:t>
            </a:r>
            <a:endParaRPr lang="zh-CN" altLang="en-US"/>
          </a:p>
          <a:p>
            <a:r>
              <a:rPr lang="zh-CN" altLang="en-US">
                <a:sym typeface="+mn-ea"/>
              </a:rPr>
              <a:t>2.通关模式，学生感兴趣。</a:t>
            </a:r>
            <a:endParaRPr lang="zh-CN" altLang="en-US"/>
          </a:p>
          <a:p>
            <a:r>
              <a:rPr lang="zh-CN" altLang="en-US">
                <a:sym typeface="+mn-ea"/>
              </a:rPr>
              <a:t>3.学生在做的过程中易于发现问题。</a:t>
            </a:r>
            <a:endParaRPr lang="zh-CN" altLang="en-US"/>
          </a:p>
          <a:p>
            <a:endParaRPr lang="zh-CN" altLang="en-US"/>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以下是具体实施：</a:t>
            </a:r>
            <a:endParaRPr lang="zh-CN" altLang="en-US"/>
          </a:p>
          <a:p>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课程配套赵晓侠教授</a:t>
            </a:r>
            <a:r>
              <a:rPr lang="en-US" altLang="zh-CN" b="1" dirty="0">
                <a:solidFill>
                  <a:srgbClr val="333333"/>
                </a:solidFill>
                <a:latin typeface="黑体" panose="02010609060101010101" charset="-122"/>
                <a:ea typeface="黑体" panose="02010609060101010101" charset="-122"/>
                <a:cs typeface="黑体" panose="02010609060101010101" charset="-122"/>
                <a:sym typeface="+mn-ea"/>
              </a:rPr>
              <a:t>《MySQL</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数据库设计与应用</a:t>
            </a:r>
            <a:r>
              <a:rPr lang="en-US" altLang="zh-CN" b="1" dirty="0">
                <a:solidFill>
                  <a:srgbClr val="333333"/>
                </a:solidFill>
                <a:latin typeface="黑体" panose="02010609060101010101" charset="-122"/>
                <a:ea typeface="黑体" panose="02010609060101010101" charset="-122"/>
                <a:cs typeface="黑体" panose="02010609060101010101" charset="-122"/>
                <a:sym typeface="+mn-ea"/>
              </a:rPr>
              <a:t>》</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图书。在</a:t>
            </a:r>
            <a:r>
              <a:rPr lang="zh-CN" altLang="en-US" b="1" dirty="0">
                <a:solidFill>
                  <a:srgbClr val="FF0000"/>
                </a:solidFill>
                <a:latin typeface="黑体" panose="02010609060101010101" charset="-122"/>
                <a:ea typeface="黑体" panose="02010609060101010101" charset="-122"/>
                <a:cs typeface="黑体" panose="02010609060101010101" charset="-122"/>
                <a:sym typeface="+mn-ea"/>
              </a:rPr>
              <a:t>头歌教学平台</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已上线相关配套实验，构建了</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9</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个章节，</a:t>
            </a:r>
            <a:r>
              <a:rPr lang="en-US" altLang="zh-CN">
                <a:ea typeface="宋体" panose="02010600030101010101" pitchFamily="2" charset="-122"/>
                <a:sym typeface="+mn-ea"/>
              </a:rPr>
              <a:t>119</a:t>
            </a:r>
            <a:r>
              <a:rPr lang="zh-CN" altLang="en-US">
                <a:ea typeface="宋体" panose="02010600030101010101" pitchFamily="2" charset="-122"/>
                <a:sym typeface="+mn-ea"/>
              </a:rPr>
              <a:t>个项目，其中</a:t>
            </a:r>
            <a:r>
              <a:rPr lang="zh-CN">
                <a:solidFill>
                  <a:srgbClr val="000000"/>
                </a:solidFill>
                <a:ea typeface="宋体" panose="02010600030101010101" pitchFamily="2" charset="-122"/>
                <a:sym typeface="+mn-ea"/>
              </a:rPr>
              <a:t>课件48个，</a:t>
            </a:r>
            <a:r>
              <a:rPr lang="zh-CN">
                <a:ea typeface="宋体" panose="02010600030101010101" pitchFamily="2" charset="-122"/>
                <a:sym typeface="+mn-ea"/>
              </a:rPr>
              <a:t>实验项目58个，设置了104个关卡，</a:t>
            </a:r>
            <a:r>
              <a:rPr lang="en-US" b="1" dirty="0">
                <a:solidFill>
                  <a:srgbClr val="FF0000"/>
                </a:solidFill>
                <a:latin typeface="黑体" panose="02010609060101010101" charset="-122"/>
                <a:ea typeface="黑体" panose="02010609060101010101" charset="-122"/>
                <a:cs typeface="黑体" panose="02010609060101010101" charset="-122"/>
                <a:sym typeface="+mn-ea"/>
              </a:rPr>
              <a:t>13</a:t>
            </a:r>
            <a:r>
              <a:rPr lang="zh-CN" altLang="en-US" b="1" dirty="0">
                <a:solidFill>
                  <a:srgbClr val="FF0000"/>
                </a:solidFill>
                <a:latin typeface="黑体" panose="02010609060101010101" charset="-122"/>
                <a:ea typeface="黑体" panose="02010609060101010101" charset="-122"/>
                <a:cs typeface="黑体" panose="02010609060101010101" charset="-122"/>
                <a:sym typeface="+mn-ea"/>
              </a:rPr>
              <a:t>个操作视频</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有</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21</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所学校开设了</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19</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个课堂用于教学，自主学习人数超过</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1300</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人，评测总数</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37806</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次，观看视频</a:t>
            </a:r>
            <a:r>
              <a:rPr lang="en-US" altLang="zh-CN" b="1" dirty="0">
                <a:solidFill>
                  <a:srgbClr val="333333"/>
                </a:solidFill>
                <a:latin typeface="黑体" panose="02010609060101010101" charset="-122"/>
                <a:ea typeface="黑体" panose="02010609060101010101" charset="-122"/>
                <a:cs typeface="黑体" panose="02010609060101010101" charset="-122"/>
                <a:sym typeface="+mn-ea"/>
              </a:rPr>
              <a:t>73</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次，完成关卡</a:t>
            </a:r>
            <a:r>
              <a:rPr lang="en-US" altLang="zh-CN" b="1" dirty="0">
                <a:solidFill>
                  <a:srgbClr val="333333"/>
                </a:solidFill>
                <a:latin typeface="黑体" panose="02010609060101010101" charset="-122"/>
                <a:ea typeface="黑体" panose="02010609060101010101" charset="-122"/>
                <a:cs typeface="黑体" panose="02010609060101010101" charset="-122"/>
                <a:sym typeface="+mn-ea"/>
              </a:rPr>
              <a:t>11515</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次。</a:t>
            </a:r>
            <a:endParaRPr lang="zh-CN" altLang="en-US" b="1" i="0" dirty="0">
              <a:solidFill>
                <a:srgbClr val="333333"/>
              </a:solidFill>
              <a:latin typeface="黑体" panose="02010609060101010101" charset="-122"/>
              <a:ea typeface="黑体" panose="02010609060101010101" charset="-122"/>
              <a:cs typeface="黑体" panose="02010609060101010101" charset="-122"/>
            </a:endParaRPr>
          </a:p>
          <a:p>
            <a:endParaRPr lang="zh-CN" altLang="en-US" b="0">
              <a:ea typeface="宋体" panose="02010600030101010101" pitchFamily="2" charset="-122"/>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教师：注册</a:t>
            </a:r>
            <a:r>
              <a:rPr lang="en-US" altLang="zh-CN">
                <a:sym typeface="+mn-ea"/>
              </a:rPr>
              <a:t>-</a:t>
            </a:r>
            <a:r>
              <a:rPr lang="zh-CN" altLang="en-US">
                <a:sym typeface="+mn-ea"/>
              </a:rPr>
              <a:t>创建实践课堂</a:t>
            </a:r>
            <a:r>
              <a:rPr lang="en-US" altLang="zh-CN">
                <a:sym typeface="+mn-ea"/>
              </a:rPr>
              <a:t>-</a:t>
            </a:r>
            <a:r>
              <a:rPr lang="zh-CN" altLang="en-US">
                <a:sym typeface="+mn-ea"/>
              </a:rPr>
              <a:t>可根据需要自选</a:t>
            </a:r>
            <a:r>
              <a:rPr lang="zh-CN" altLang="en-US"/>
              <a:t>教学资源，也可以自主开发教学资源</a:t>
            </a:r>
            <a:r>
              <a:rPr lang="en-US" altLang="zh-CN"/>
              <a:t>-</a:t>
            </a:r>
            <a:r>
              <a:rPr lang="zh-CN" altLang="en-US"/>
              <a:t>邀请学生进课堂</a:t>
            </a:r>
            <a:r>
              <a:rPr lang="en-US" altLang="zh-CN"/>
              <a:t>-</a:t>
            </a:r>
            <a:r>
              <a:rPr lang="zh-CN" altLang="en-US"/>
              <a:t>发布作业任务</a:t>
            </a:r>
            <a:endParaRPr lang="zh-CN" altLang="en-US"/>
          </a:p>
          <a:p>
            <a:r>
              <a:rPr lang="zh-CN" altLang="en-US"/>
              <a:t>学生：学生在线完成实验。实验过程是通关模式，每一关进行评测，如果正确即可进入下一关，如果错误，对比赵出错误点，查找错误并做正确操作，完成后出现恭喜过关画面。学生很感兴趣。可以及时得到反馈</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FF0000"/>
                </a:solidFill>
                <a:latin typeface="微软雅黑" panose="020B0503020204020204" pitchFamily="34" charset="-122"/>
                <a:ea typeface="微软雅黑" panose="020B0503020204020204" pitchFamily="34" charset="-122"/>
                <a:sym typeface="+mn-ea"/>
              </a:rPr>
              <a:t>课程上线时间虽短，</a:t>
            </a:r>
            <a:r>
              <a:rPr lang="zh-CN" altLang="en-US" b="1">
                <a:latin typeface="微软雅黑" panose="020B0503020204020204" pitchFamily="34" charset="-122"/>
                <a:ea typeface="微软雅黑" panose="020B0503020204020204" pitchFamily="34" charset="-122"/>
                <a:cs typeface="微软雅黑" panose="020B0503020204020204" pitchFamily="34" charset="-122"/>
                <a:sym typeface="+mn-ea"/>
              </a:rPr>
              <a:t>目前已</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有</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21</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所学校开设了</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19</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个课堂用于教学</a:t>
            </a:r>
            <a:r>
              <a:rPr lang="zh-CN" altLang="en-US" b="1">
                <a:latin typeface="微软雅黑" panose="020B0503020204020204" pitchFamily="34" charset="-122"/>
                <a:ea typeface="微软雅黑" panose="020B0503020204020204" pitchFamily="34" charset="-122"/>
                <a:cs typeface="微软雅黑" panose="020B0503020204020204" pitchFamily="34" charset="-122"/>
                <a:sym typeface="+mn-ea"/>
              </a:rPr>
              <a:t>，分别是：湖南工程学院、西安航空学院、太原学院、黑龙江东方学院等。</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自主学习人数超过</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1300</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人，评测总数</a:t>
            </a:r>
            <a:r>
              <a:rPr lang="en-US" altLang="zh-CN" b="1" dirty="0">
                <a:solidFill>
                  <a:srgbClr val="FF0000"/>
                </a:solidFill>
                <a:latin typeface="黑体" panose="02010609060101010101" charset="-122"/>
                <a:ea typeface="黑体" panose="02010609060101010101" charset="-122"/>
                <a:cs typeface="黑体" panose="02010609060101010101" charset="-122"/>
                <a:sym typeface="+mn-ea"/>
              </a:rPr>
              <a:t>37806</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次，观看视频</a:t>
            </a:r>
            <a:r>
              <a:rPr lang="en-US" altLang="zh-CN" b="1" dirty="0">
                <a:solidFill>
                  <a:srgbClr val="333333"/>
                </a:solidFill>
                <a:latin typeface="黑体" panose="02010609060101010101" charset="-122"/>
                <a:ea typeface="黑体" panose="02010609060101010101" charset="-122"/>
                <a:cs typeface="黑体" panose="02010609060101010101" charset="-122"/>
                <a:sym typeface="+mn-ea"/>
              </a:rPr>
              <a:t>73</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次，完成关卡</a:t>
            </a:r>
            <a:r>
              <a:rPr lang="en-US" altLang="zh-CN" b="1" dirty="0">
                <a:solidFill>
                  <a:srgbClr val="333333"/>
                </a:solidFill>
                <a:latin typeface="黑体" panose="02010609060101010101" charset="-122"/>
                <a:ea typeface="黑体" panose="02010609060101010101" charset="-122"/>
                <a:cs typeface="黑体" panose="02010609060101010101" charset="-122"/>
                <a:sym typeface="+mn-ea"/>
              </a:rPr>
              <a:t>11515</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次。</a:t>
            </a:r>
            <a:endParaRPr lang="zh-CN" altLang="en-US" b="1" dirty="0">
              <a:solidFill>
                <a:srgbClr val="333333"/>
              </a:solidFill>
              <a:latin typeface="黑体" panose="02010609060101010101" charset="-122"/>
              <a:ea typeface="黑体" panose="02010609060101010101" charset="-122"/>
              <a:cs typeface="黑体" panose="02010609060101010101" charset="-122"/>
              <a:sym typeface="+mn-ea"/>
            </a:endParaRPr>
          </a:p>
          <a:p>
            <a:r>
              <a:rPr lang="zh-CN" altLang="en-US" b="1">
                <a:solidFill>
                  <a:srgbClr val="FF0000"/>
                </a:solidFill>
                <a:latin typeface="微软雅黑" panose="020B0503020204020204" pitchFamily="34" charset="-122"/>
                <a:ea typeface="微软雅黑" panose="020B0503020204020204" pitchFamily="34" charset="-122"/>
                <a:sym typeface="+mn-ea"/>
              </a:rPr>
              <a:t>多样化教学课堂实现了线上线下混合式教学，解决了学生软件环境问题的困扰。欢迎各位老师试用、反馈！</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a:t>
            </a:r>
            <a:endParaRPr lang="zh-CN" altLang="en-US" b="1" dirty="0">
              <a:solidFill>
                <a:srgbClr val="333333"/>
              </a:solidFill>
              <a:latin typeface="黑体" panose="02010609060101010101" charset="-122"/>
              <a:ea typeface="黑体" panose="02010609060101010101" charset="-122"/>
              <a:cs typeface="黑体" panose="02010609060101010101" charset="-122"/>
              <a:sym typeface="+mn-ea"/>
            </a:endParaRPr>
          </a:p>
          <a:p>
            <a:pPr marL="630555" indent="-268605">
              <a:buFont typeface="Arial" panose="020B0604020202020204" pitchFamily="34" charset="0"/>
              <a:buChar char="•"/>
            </a:pPr>
            <a:r>
              <a:rPr lang="zh-CN" altLang="en-US" dirty="0">
                <a:solidFill>
                  <a:srgbClr val="FF0000"/>
                </a:solidFill>
                <a:sym typeface="+mn-ea"/>
              </a:rPr>
              <a:t>整体的课程</a:t>
            </a:r>
            <a:r>
              <a:rPr lang="en-US" altLang="zh-CN" dirty="0">
                <a:solidFill>
                  <a:srgbClr val="FF0000"/>
                </a:solidFill>
                <a:sym typeface="+mn-ea"/>
              </a:rPr>
              <a:t>/</a:t>
            </a:r>
            <a:r>
              <a:rPr lang="zh-CN" altLang="en-US" dirty="0">
                <a:solidFill>
                  <a:srgbClr val="FF0000"/>
                </a:solidFill>
                <a:sym typeface="+mn-ea"/>
              </a:rPr>
              <a:t>案例体系（</a:t>
            </a:r>
            <a:r>
              <a:rPr lang="zh-CN" altLang="en-US" dirty="0">
                <a:solidFill>
                  <a:srgbClr val="FF0000"/>
                </a:solidFill>
                <a:sym typeface="+mn-ea"/>
              </a:rPr>
              <a:t>原创性、新颖性、先进性、可测性和复杂度等方面）</a:t>
            </a:r>
            <a:endParaRPr lang="en-US" altLang="zh-CN" dirty="0">
              <a:solidFill>
                <a:srgbClr val="FF0000"/>
              </a:solidFill>
            </a:endParaRPr>
          </a:p>
          <a:p>
            <a:pPr marL="630555" indent="-268605">
              <a:buFont typeface="Arial" panose="020B0604020202020204" pitchFamily="34" charset="0"/>
              <a:buChar char="•"/>
            </a:pPr>
            <a:r>
              <a:rPr lang="zh-CN" altLang="en-US" dirty="0">
                <a:solidFill>
                  <a:srgbClr val="FF0000"/>
                </a:solidFill>
                <a:sym typeface="+mn-ea"/>
              </a:rPr>
              <a:t>在教学实践中的应用情况（线上数据统计、线下结果展示）</a:t>
            </a:r>
            <a:endParaRPr lang="en-US" altLang="zh-CN" dirty="0">
              <a:solidFill>
                <a:srgbClr val="FF0000"/>
              </a:solidFill>
            </a:endParaRPr>
          </a:p>
          <a:p>
            <a:endParaRPr lang="zh-CN" altLang="en-US" b="1">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sym typeface="+mn-ea"/>
              </a:rPr>
              <a:t>《MySQL数据库设计与应用》本书是在《MySQL数据库设计与应用》慕课基础上联合多所高校合作编写的一部教材，本书共有 9 章(t1或t2)，（本书以学生熟悉的课程管理系统为主线进行编写，介绍了数据库基础知识、MySQL 操作环境、数据定义与操作、数据查询与视图、编程基础、存储程序、数据库管理及安全等内容，并通过课程管理系统综合案例介绍基于 PHP 的 MySQL Web 数据库应用系统的开发过程。）</a:t>
            </a:r>
            <a:endParaRPr lang="zh-CN" altLang="en-US"/>
          </a:p>
          <a:p>
            <a:r>
              <a:rPr lang="zh-CN" b="1">
                <a:solidFill>
                  <a:schemeClr val="accent1"/>
                </a:solidFill>
                <a:ea typeface="宋体" panose="02010600030101010101" pitchFamily="2" charset="-122"/>
                <a:sym typeface="+mn-ea"/>
              </a:rPr>
              <a:t>书中融入的思政元素，为教师提供了思政参考及引领，在教学过程中教师可因地制宜具体实施。</a:t>
            </a:r>
            <a:endParaRPr lang="zh-CN" b="1">
              <a:solidFill>
                <a:schemeClr val="accent1"/>
              </a:solidFill>
              <a:ea typeface="宋体" panose="02010600030101010101" pitchFamily="2" charset="-122"/>
              <a:sym typeface="+mn-ea"/>
            </a:endParaRPr>
          </a:p>
          <a:p>
            <a:r>
              <a:rPr lang="zh-CN" altLang="en-US" b="1" spc="300" dirty="0">
                <a:solidFill>
                  <a:srgbClr val="FFFFFF"/>
                </a:solidFill>
                <a:latin typeface="微软雅黑" panose="020B0503020204020204" pitchFamily="34" charset="-122"/>
                <a:ea typeface="微软雅黑" panose="020B0503020204020204" pitchFamily="34" charset="-122"/>
                <a:sym typeface="+mn-ea"/>
              </a:rPr>
              <a:t>内容创新</a:t>
            </a:r>
            <a:endParaRPr lang="zh-CN" b="1">
              <a:solidFill>
                <a:schemeClr val="accent1"/>
              </a:solidFill>
              <a:ea typeface="宋体" panose="02010600030101010101" pitchFamily="2" charset="-122"/>
              <a:sym typeface="+mn-ea"/>
            </a:endParaRPr>
          </a:p>
          <a:p>
            <a:pPr marL="342900" indent="-342900" defTabSz="457200">
              <a:lnSpc>
                <a:spcPct val="120000"/>
              </a:lnSpc>
              <a:buFont typeface="Arial" panose="020B0604020202020204" pitchFamily="34" charset="0"/>
              <a:buChar char="•"/>
            </a:pPr>
            <a:r>
              <a:rPr lang="zh-CN" altLang="zh-CN" dirty="0">
                <a:sym typeface="+mn-ea"/>
              </a:rPr>
              <a:t>配套慕课资源</a:t>
            </a:r>
            <a:endParaRPr lang="zh-CN" altLang="zh-CN" dirty="0">
              <a:sym typeface="+mn-ea"/>
            </a:endParaRPr>
          </a:p>
          <a:p>
            <a:pPr marL="342900" indent="-342900" defTabSz="457200">
              <a:lnSpc>
                <a:spcPct val="120000"/>
              </a:lnSpc>
              <a:buFont typeface="Arial" panose="020B0604020202020204" pitchFamily="34" charset="0"/>
              <a:buChar char="•"/>
            </a:pPr>
            <a:r>
              <a:rPr lang="zh-CN" altLang="zh-CN" dirty="0">
                <a:sym typeface="+mn-ea"/>
              </a:rPr>
              <a:t>完整</a:t>
            </a:r>
            <a:r>
              <a:rPr lang="zh-CN" altLang="zh-CN" dirty="0" smtClean="0">
                <a:sym typeface="+mn-ea"/>
              </a:rPr>
              <a:t>案例拆</a:t>
            </a:r>
            <a:r>
              <a:rPr lang="zh-CN" altLang="zh-CN" dirty="0">
                <a:sym typeface="+mn-ea"/>
              </a:rPr>
              <a:t>解融合</a:t>
            </a:r>
            <a:endParaRPr lang="en-US" altLang="zh-CN" dirty="0">
              <a:sym typeface="+mn-ea"/>
            </a:endParaRPr>
          </a:p>
          <a:p>
            <a:pPr marL="342900" indent="-342900" defTabSz="457200">
              <a:lnSpc>
                <a:spcPct val="120000"/>
              </a:lnSpc>
              <a:buFont typeface="Arial" panose="020B0604020202020204" pitchFamily="34" charset="0"/>
              <a:buChar char="•"/>
            </a:pPr>
            <a:r>
              <a:rPr lang="zh-CN" altLang="en-US" dirty="0" smtClean="0">
                <a:sym typeface="+mn-ea"/>
              </a:rPr>
              <a:t>教书与育人有机结合</a:t>
            </a:r>
            <a:endParaRPr lang="zh-CN" altLang="en-US" dirty="0" smtClean="0">
              <a:sym typeface="+mn-ea"/>
            </a:endParaRPr>
          </a:p>
          <a:p>
            <a:pPr marL="342900" indent="-342900">
              <a:buFont typeface="Arial" panose="020B0604020202020204" pitchFamily="34" charset="0"/>
              <a:buChar char="•"/>
            </a:pPr>
            <a:r>
              <a:rPr lang="en-US" altLang="zh-CN" dirty="0">
                <a:sym typeface="+mn-ea"/>
              </a:rPr>
              <a:t>NCRE</a:t>
            </a:r>
            <a:r>
              <a:rPr lang="zh-CN" altLang="en-US" dirty="0">
                <a:sym typeface="+mn-ea"/>
              </a:rPr>
              <a:t>知识点</a:t>
            </a:r>
            <a:endParaRPr lang="zh-CN" altLang="zh-CN" dirty="0">
              <a:sym typeface="+mn-ea"/>
            </a:endParaRPr>
          </a:p>
          <a:p>
            <a:pPr marL="342900" indent="-342900">
              <a:buFont typeface="Arial" panose="020B0604020202020204" pitchFamily="34" charset="0"/>
              <a:buChar char="•"/>
            </a:pPr>
            <a:r>
              <a:rPr lang="zh-CN" altLang="zh-CN" dirty="0">
                <a:sym typeface="+mn-ea"/>
              </a:rPr>
              <a:t>完整的立体化教学资源</a:t>
            </a:r>
            <a:endParaRPr lang="zh-CN" altLang="zh-CN" b="1" dirty="0">
              <a:solidFill>
                <a:schemeClr val="accent1"/>
              </a:solidFill>
              <a:ea typeface="宋体" panose="02010600030101010101" pitchFamily="2" charset="-122"/>
              <a:sym typeface="+mn-ea"/>
            </a:endParaRPr>
          </a:p>
          <a:p>
            <a:pPr indent="0">
              <a:buNone/>
            </a:pPr>
            <a:r>
              <a:rPr lang="zh-CN" altLang="en-US" b="1" spc="300" dirty="0">
                <a:solidFill>
                  <a:srgbClr val="FFFFFF"/>
                </a:solidFill>
                <a:latin typeface="微软雅黑" panose="020B0503020204020204" pitchFamily="34" charset="-122"/>
                <a:ea typeface="微软雅黑" panose="020B0503020204020204" pitchFamily="34" charset="-122"/>
                <a:sym typeface="+mn-ea"/>
              </a:rPr>
              <a:t>形式创新</a:t>
            </a:r>
            <a:endParaRPr lang="zh-CN" altLang="en-US" b="1" spc="300" dirty="0">
              <a:solidFill>
                <a:srgbClr val="FFFFFF"/>
              </a:solidFill>
              <a:latin typeface="微软雅黑" panose="020B0503020204020204" pitchFamily="34" charset="-122"/>
              <a:ea typeface="微软雅黑" panose="020B0503020204020204" pitchFamily="34" charset="-122"/>
              <a:sym typeface="+mn-ea"/>
            </a:endParaRPr>
          </a:p>
          <a:p>
            <a:pPr marL="342900" indent="-342900" defTabSz="457200">
              <a:lnSpc>
                <a:spcPct val="120000"/>
              </a:lnSpc>
              <a:buFont typeface="Arial" panose="020B0604020202020204" pitchFamily="34" charset="0"/>
              <a:buChar char="•"/>
            </a:pPr>
            <a:r>
              <a:rPr lang="zh-CN" altLang="en-US" dirty="0" smtClean="0">
                <a:sym typeface="+mn-ea"/>
              </a:rPr>
              <a:t>联合编写</a:t>
            </a:r>
            <a:endParaRPr lang="zh-CN" altLang="en-US" dirty="0" smtClean="0">
              <a:sym typeface="+mn-ea"/>
            </a:endParaRPr>
          </a:p>
          <a:p>
            <a:pPr marL="342900" indent="-342900" defTabSz="457200">
              <a:lnSpc>
                <a:spcPct val="120000"/>
              </a:lnSpc>
              <a:buFont typeface="Arial" panose="020B0604020202020204" pitchFamily="34" charset="0"/>
              <a:buChar char="•"/>
            </a:pPr>
            <a:r>
              <a:rPr lang="zh-CN" altLang="en-US" dirty="0" smtClean="0">
                <a:sym typeface="+mn-ea"/>
              </a:rPr>
              <a:t>知识结构思维导图</a:t>
            </a:r>
            <a:endParaRPr lang="zh-CN" altLang="en-US" dirty="0" smtClean="0">
              <a:sym typeface="+mn-ea"/>
            </a:endParaRPr>
          </a:p>
          <a:p>
            <a:pPr marL="342900" indent="-342900" defTabSz="457200">
              <a:lnSpc>
                <a:spcPct val="120000"/>
              </a:lnSpc>
              <a:buFont typeface="Arial" panose="020B0604020202020204" pitchFamily="34" charset="0"/>
              <a:buChar char="•"/>
            </a:pPr>
            <a:r>
              <a:rPr lang="zh-CN" altLang="en-US" dirty="0" smtClean="0">
                <a:sym typeface="+mn-ea"/>
              </a:rPr>
              <a:t>课程思政形式丰富（二维码，视频，文字，图片等）</a:t>
            </a:r>
            <a:endParaRPr lang="zh-CN" altLang="en-US" dirty="0" smtClean="0">
              <a:sym typeface="+mn-ea"/>
            </a:endParaRPr>
          </a:p>
          <a:p>
            <a:pPr marL="342900" indent="-342900" defTabSz="457200">
              <a:lnSpc>
                <a:spcPct val="120000"/>
              </a:lnSpc>
              <a:buFont typeface="Arial" panose="020B0604020202020204" pitchFamily="34" charset="0"/>
              <a:buChar char="•"/>
            </a:pPr>
            <a:r>
              <a:rPr lang="zh-CN" altLang="en-US" dirty="0" smtClean="0">
                <a:sym typeface="+mn-ea"/>
              </a:rPr>
              <a:t>难点重点讲解操作视频</a:t>
            </a:r>
            <a:endParaRPr lang="zh-CN" altLang="en-US" dirty="0" smtClean="0">
              <a:sym typeface="+mn-ea"/>
            </a:endParaRPr>
          </a:p>
          <a:p>
            <a:endParaRPr lang="zh-CN" altLang="en-US" dirty="0"/>
          </a:p>
        </p:txBody>
      </p:sp>
      <p:sp>
        <p:nvSpPr>
          <p:cNvPr id="4" name="灯片编号占位符 3"/>
          <p:cNvSpPr>
            <a:spLocks noGrp="1"/>
          </p:cNvSpPr>
          <p:nvPr>
            <p:ph type="sldNum" sz="quarter" idx="5"/>
          </p:nvPr>
        </p:nvSpPr>
        <p:spPr/>
        <p:txBody>
          <a:bodyPr/>
          <a:lstStyle/>
          <a:p>
            <a:fld id="{9E67836E-21C3-46BD-A573-EA851B735986}"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endParaRPr lang="zh-CN" altLang="en-US" smtClean="0"/>
          </a:p>
        </p:txBody>
      </p:sp>
      <p:sp>
        <p:nvSpPr>
          <p:cNvPr id="4" name="日期占位符 3"/>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9534CF1-987B-4B68-B3BC-F44162A9738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CBBCBD-42F5-49AC-B483-2ABAB48BA9CD}"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bg>
      <p:bgPr>
        <a:solidFill>
          <a:schemeClr val="accent1">
            <a:lumMod val="50000"/>
          </a:schemeClr>
        </a:solidFill>
        <a:effectLst/>
      </p:bgPr>
    </p:bg>
    <p:spTree>
      <p:nvGrpSpPr>
        <p:cNvPr id="1" name=""/>
        <p:cNvGrpSpPr/>
        <p:nvPr/>
      </p:nvGrpSpPr>
      <p:grpSpPr>
        <a:xfrm>
          <a:off x="0" y="0"/>
          <a:ext cx="0" cy="0"/>
          <a:chOff x="0" y="0"/>
          <a:chExt cx="0" cy="0"/>
        </a:xfrm>
      </p:grpSpPr>
      <p:pic>
        <p:nvPicPr>
          <p:cNvPr id="15" name="图片 14" descr="C:\Users\vivi\Desktop\资源 3.png资源 3"/>
          <p:cNvPicPr>
            <a:picLocks noChangeAspect="1"/>
          </p:cNvPicPr>
          <p:nvPr userDrawn="1"/>
        </p:nvPicPr>
        <p:blipFill>
          <a:blip r:embed="rId2"/>
          <a:srcRect/>
          <a:stretch>
            <a:fillRect/>
          </a:stretch>
        </p:blipFill>
        <p:spPr>
          <a:xfrm>
            <a:off x="-635" y="0"/>
            <a:ext cx="12192635" cy="6858000"/>
          </a:xfrm>
          <a:prstGeom prst="rect">
            <a:avLst/>
          </a:prstGeom>
        </p:spPr>
      </p:pic>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534CF1-987B-4B68-B3BC-F44162A9738B}"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CBBCBD-42F5-49AC-B483-2ABAB48BA9C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jpe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7.xml"/><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2.xml"/><Relationship Id="rId7" Type="http://schemas.openxmlformats.org/officeDocument/2006/relationships/tags" Target="../tags/tag11.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0" Type="http://schemas.openxmlformats.org/officeDocument/2006/relationships/notesSlide" Target="../notesSlides/notesSlide6.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9.xml"/><Relationship Id="rId7" Type="http://schemas.openxmlformats.org/officeDocument/2006/relationships/tags" Target="../tags/tag18.xml"/><Relationship Id="rId6" Type="http://schemas.openxmlformats.org/officeDocument/2006/relationships/tags" Target="../tags/tag17.xml"/><Relationship Id="rId5" Type="http://schemas.openxmlformats.org/officeDocument/2006/relationships/tags" Target="../tags/tag16.xml"/><Relationship Id="rId4" Type="http://schemas.openxmlformats.org/officeDocument/2006/relationships/tags" Target="../tags/tag15.xml"/><Relationship Id="rId3" Type="http://schemas.openxmlformats.org/officeDocument/2006/relationships/tags" Target="../tags/tag14.xml"/><Relationship Id="rId2" Type="http://schemas.openxmlformats.org/officeDocument/2006/relationships/tags" Target="../tags/tag13.xml"/><Relationship Id="rId10" Type="http://schemas.openxmlformats.org/officeDocument/2006/relationships/notesSlide" Target="../notesSlides/notesSlide9.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jpeg"/><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7.xml"/><Relationship Id="rId2" Type="http://schemas.openxmlformats.org/officeDocument/2006/relationships/image" Target="../media/image17.png"/><Relationship Id="rId1"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2.xml"/><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slides/_rels/slide21.xml.rels><?xml version="1.0" encoding="UTF-8" standalone="yes"?>
<Relationships xmlns="http://schemas.openxmlformats.org/package/2006/relationships"><Relationship Id="rId9" Type="http://schemas.openxmlformats.org/officeDocument/2006/relationships/vmlDrawing" Target="../drawings/vmlDrawing1.vml"/><Relationship Id="rId8" Type="http://schemas.openxmlformats.org/officeDocument/2006/relationships/slideLayout" Target="../slideLayouts/slideLayout2.xml"/><Relationship Id="rId7" Type="http://schemas.openxmlformats.org/officeDocument/2006/relationships/image" Target="../media/image20.png"/><Relationship Id="rId6" Type="http://schemas.openxmlformats.org/officeDocument/2006/relationships/tags" Target="../tags/tag22.xml"/><Relationship Id="rId5" Type="http://schemas.openxmlformats.org/officeDocument/2006/relationships/image" Target="../media/image22.wmf"/><Relationship Id="rId4" Type="http://schemas.openxmlformats.org/officeDocument/2006/relationships/oleObject" Target="../embeddings/oleObject1.bin"/><Relationship Id="rId3" Type="http://schemas.openxmlformats.org/officeDocument/2006/relationships/tags" Target="../tags/tag21.xml"/><Relationship Id="rId2" Type="http://schemas.openxmlformats.org/officeDocument/2006/relationships/image" Target="../media/image21.png"/><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image" Target="../media/image23.png"/></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2.xml"/><Relationship Id="rId3" Type="http://schemas.openxmlformats.org/officeDocument/2006/relationships/image" Target="../media/image20.png"/><Relationship Id="rId2" Type="http://schemas.openxmlformats.org/officeDocument/2006/relationships/image" Target="../media/image25.png"/><Relationship Id="rId1" Type="http://schemas.openxmlformats.org/officeDocument/2006/relationships/hyperlink" Target="https://www.educoder.net/" TargetMode="External"/></Relationships>
</file>

<file path=ppt/slides/_rels/slide24.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2.xml"/><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0.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slides/_rels/slide28.xml.rels><?xml version="1.0" encoding="UTF-8" standalone="yes"?>
<Relationships xmlns="http://schemas.openxmlformats.org/package/2006/relationships"><Relationship Id="rId6" Type="http://schemas.openxmlformats.org/officeDocument/2006/relationships/notesSlide" Target="../notesSlides/notesSlide16.xml"/><Relationship Id="rId5" Type="http://schemas.openxmlformats.org/officeDocument/2006/relationships/slideLayout" Target="../slideLayouts/slideLayout7.xml"/><Relationship Id="rId4" Type="http://schemas.openxmlformats.org/officeDocument/2006/relationships/image" Target="../media/image34.png"/><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tags" Target="../tags/tag2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12.xml"/><Relationship Id="rId2" Type="http://schemas.openxmlformats.org/officeDocument/2006/relationships/tags" Target="../tags/tag24.xml"/><Relationship Id="rId1"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flipH="1">
            <a:off x="588009" y="2164170"/>
            <a:ext cx="6671312" cy="1115695"/>
            <a:chOff x="4901287" y="2316818"/>
            <a:chExt cx="6671157" cy="1564685"/>
          </a:xfrm>
        </p:grpSpPr>
        <p:sp>
          <p:nvSpPr>
            <p:cNvPr id="12" name="文本框 11"/>
            <p:cNvSpPr txBox="1"/>
            <p:nvPr/>
          </p:nvSpPr>
          <p:spPr>
            <a:xfrm>
              <a:off x="4901287" y="2726468"/>
              <a:ext cx="6671155" cy="1155035"/>
            </a:xfrm>
            <a:prstGeom prst="rect">
              <a:avLst/>
            </a:prstGeom>
            <a:noFill/>
          </p:spPr>
          <p:txBody>
            <a:bodyPr wrap="square" rtlCol="0">
              <a:noAutofit/>
            </a:bodyPr>
            <a:lstStyle/>
            <a:p>
              <a:pPr defTabSz="914400">
                <a:defRPr/>
              </a:pPr>
              <a:r>
                <a:rPr lang="zh-CN" altLang="en-US" sz="3600" b="1" dirty="0">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数据库资源持续建设及课程实践</a:t>
              </a:r>
              <a:endParaRPr lang="zh-CN" altLang="en-US" sz="3600" b="1" dirty="0">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endParaRPr>
            </a:p>
          </p:txBody>
        </p:sp>
        <p:sp>
          <p:nvSpPr>
            <p:cNvPr id="14" name="矩形: 圆角 13"/>
            <p:cNvSpPr/>
            <p:nvPr/>
          </p:nvSpPr>
          <p:spPr>
            <a:xfrm>
              <a:off x="10132444" y="2316818"/>
              <a:ext cx="1440000" cy="72000"/>
            </a:xfrm>
            <a:prstGeom prst="roundRect">
              <a:avLst/>
            </a:prstGeom>
            <a:solidFill>
              <a:srgbClr val="CE3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405">
                <a:solidFill>
                  <a:prstClr val="white"/>
                </a:solidFill>
                <a:latin typeface="等线" panose="02010600030101010101" charset="-122"/>
                <a:ea typeface="等线" panose="02010600030101010101" charset="-122"/>
              </a:endParaRPr>
            </a:p>
          </p:txBody>
        </p:sp>
      </p:grpSp>
      <p:pic>
        <p:nvPicPr>
          <p:cNvPr id="5" name="图片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02091" y="720671"/>
            <a:ext cx="2260588" cy="1234051"/>
          </a:xfrm>
          <a:prstGeom prst="rect">
            <a:avLst/>
          </a:prstGeom>
        </p:spPr>
      </p:pic>
      <p:sp>
        <p:nvSpPr>
          <p:cNvPr id="20" name="矩形 19"/>
          <p:cNvSpPr/>
          <p:nvPr/>
        </p:nvSpPr>
        <p:spPr>
          <a:xfrm>
            <a:off x="1" y="2032002"/>
            <a:ext cx="362857" cy="3052367"/>
          </a:xfrm>
          <a:prstGeom prst="rect">
            <a:avLst/>
          </a:prstGeom>
          <a:solidFill>
            <a:srgbClr val="CE3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405">
              <a:solidFill>
                <a:prstClr val="white"/>
              </a:solidFill>
              <a:latin typeface="等线" panose="02010600030101010101" charset="-122"/>
              <a:ea typeface="等线" panose="02010600030101010101" charset="-122"/>
            </a:endParaRPr>
          </a:p>
        </p:txBody>
      </p:sp>
      <p:sp>
        <p:nvSpPr>
          <p:cNvPr id="15" name="任意多边形: 形状 14"/>
          <p:cNvSpPr/>
          <p:nvPr/>
        </p:nvSpPr>
        <p:spPr>
          <a:xfrm flipH="1">
            <a:off x="6813856" y="0"/>
            <a:ext cx="5378144" cy="6858000"/>
          </a:xfrm>
          <a:custGeom>
            <a:avLst/>
            <a:gdLst>
              <a:gd name="connsiteX0" fmla="*/ 0 w 4417258"/>
              <a:gd name="connsiteY0" fmla="*/ 0 h 6858000"/>
              <a:gd name="connsiteX1" fmla="*/ 1276783 w 4417258"/>
              <a:gd name="connsiteY1" fmla="*/ 0 h 6858000"/>
              <a:gd name="connsiteX2" fmla="*/ 4417258 w 4417258"/>
              <a:gd name="connsiteY2" fmla="*/ 4847639 h 6858000"/>
              <a:gd name="connsiteX3" fmla="*/ 3114874 w 4417258"/>
              <a:gd name="connsiteY3" fmla="*/ 6858000 h 6858000"/>
              <a:gd name="connsiteX4" fmla="*/ 0 w 4417258"/>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7258" h="6858000">
                <a:moveTo>
                  <a:pt x="0" y="0"/>
                </a:moveTo>
                <a:lnTo>
                  <a:pt x="1276783" y="0"/>
                </a:lnTo>
                <a:lnTo>
                  <a:pt x="4417258" y="4847639"/>
                </a:lnTo>
                <a:lnTo>
                  <a:pt x="3114874"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400">
              <a:defRPr/>
            </a:pPr>
            <a:endParaRPr lang="zh-CN" altLang="en-US" sz="1405">
              <a:solidFill>
                <a:prstClr val="white"/>
              </a:solidFill>
              <a:latin typeface="等线" panose="02010600030101010101" charset="-122"/>
              <a:ea typeface="等线" panose="02010600030101010101" charset="-122"/>
            </a:endParaRPr>
          </a:p>
        </p:txBody>
      </p:sp>
      <p:sp>
        <p:nvSpPr>
          <p:cNvPr id="16" name="任意多边形: 形状 15"/>
          <p:cNvSpPr/>
          <p:nvPr/>
        </p:nvSpPr>
        <p:spPr>
          <a:xfrm flipH="1">
            <a:off x="6545714" y="0"/>
            <a:ext cx="5644145" cy="6858000"/>
          </a:xfrm>
          <a:custGeom>
            <a:avLst/>
            <a:gdLst>
              <a:gd name="connsiteX0" fmla="*/ 0 w 5215598"/>
              <a:gd name="connsiteY0" fmla="*/ 0 h 6858000"/>
              <a:gd name="connsiteX1" fmla="*/ 4563125 w 5215598"/>
              <a:gd name="connsiteY1" fmla="*/ 0 h 6858000"/>
              <a:gd name="connsiteX2" fmla="*/ 5215598 w 5215598"/>
              <a:gd name="connsiteY2" fmla="*/ 1007159 h 6858000"/>
              <a:gd name="connsiteX3" fmla="*/ 1425213 w 5215598"/>
              <a:gd name="connsiteY3" fmla="*/ 6858000 h 6858000"/>
              <a:gd name="connsiteX4" fmla="*/ 182023 w 5215598"/>
              <a:gd name="connsiteY4" fmla="*/ 6858000 h 6858000"/>
              <a:gd name="connsiteX5" fmla="*/ 0 w 5215598"/>
              <a:gd name="connsiteY5" fmla="*/ 657702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15598" h="6858000">
                <a:moveTo>
                  <a:pt x="0" y="0"/>
                </a:moveTo>
                <a:lnTo>
                  <a:pt x="4563125" y="0"/>
                </a:lnTo>
                <a:lnTo>
                  <a:pt x="5215598" y="1007159"/>
                </a:lnTo>
                <a:lnTo>
                  <a:pt x="1425213" y="6858000"/>
                </a:lnTo>
                <a:lnTo>
                  <a:pt x="182023" y="6858000"/>
                </a:lnTo>
                <a:lnTo>
                  <a:pt x="0" y="6577029"/>
                </a:lnTo>
                <a:close/>
              </a:path>
            </a:pathLst>
          </a:custGeom>
          <a:solidFill>
            <a:srgbClr val="CE323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400">
              <a:defRPr/>
            </a:pPr>
            <a:endParaRPr lang="zh-CN" altLang="en-US" sz="1405">
              <a:solidFill>
                <a:prstClr val="white"/>
              </a:solidFill>
              <a:latin typeface="等线" panose="02010600030101010101" charset="-122"/>
              <a:ea typeface="等线" panose="02010600030101010101" charset="-122"/>
            </a:endParaRPr>
          </a:p>
        </p:txBody>
      </p:sp>
      <p:pic>
        <p:nvPicPr>
          <p:cNvPr id="17" name="图片 16"/>
          <p:cNvPicPr preferRelativeResize="0">
            <a:picLocks noChangeAspect="1"/>
          </p:cNvPicPr>
          <p:nvPr/>
        </p:nvPicPr>
        <p:blipFill>
          <a:blip r:embed="rId2">
            <a:extLst>
              <a:ext uri="{28A0092B-C50C-407E-A947-70E740481C1C}">
                <a14:useLocalDpi xmlns:a14="http://schemas.microsoft.com/office/drawing/2010/main" val="0"/>
              </a:ext>
            </a:extLst>
          </a:blip>
          <a:srcRect l="18159" r="18159"/>
          <a:stretch>
            <a:fillRect/>
          </a:stretch>
        </p:blipFill>
        <p:spPr>
          <a:xfrm>
            <a:off x="7954999" y="0"/>
            <a:ext cx="4262444" cy="6858000"/>
          </a:xfrm>
          <a:custGeom>
            <a:avLst/>
            <a:gdLst>
              <a:gd name="connsiteX0" fmla="*/ 1311063 w 4262444"/>
              <a:gd name="connsiteY0" fmla="*/ 0 h 6858000"/>
              <a:gd name="connsiteX1" fmla="*/ 4262444 w 4262444"/>
              <a:gd name="connsiteY1" fmla="*/ 0 h 6858000"/>
              <a:gd name="connsiteX2" fmla="*/ 4262444 w 4262444"/>
              <a:gd name="connsiteY2" fmla="*/ 6858000 h 6858000"/>
              <a:gd name="connsiteX3" fmla="*/ 3131797 w 4262444"/>
              <a:gd name="connsiteY3" fmla="*/ 6858000 h 6858000"/>
              <a:gd name="connsiteX4" fmla="*/ 0 w 4262444"/>
              <a:gd name="connsiteY4" fmla="*/ 2023757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2444" h="6858000">
                <a:moveTo>
                  <a:pt x="1311063" y="0"/>
                </a:moveTo>
                <a:lnTo>
                  <a:pt x="4262444" y="0"/>
                </a:lnTo>
                <a:lnTo>
                  <a:pt x="4262444" y="6858000"/>
                </a:lnTo>
                <a:lnTo>
                  <a:pt x="3131797" y="6858000"/>
                </a:lnTo>
                <a:lnTo>
                  <a:pt x="0" y="2023757"/>
                </a:lnTo>
                <a:close/>
              </a:path>
            </a:pathLst>
          </a:custGeom>
        </p:spPr>
      </p:pic>
      <p:sp>
        <p:nvSpPr>
          <p:cNvPr id="2" name="文本框 1"/>
          <p:cNvSpPr txBox="1"/>
          <p:nvPr/>
        </p:nvSpPr>
        <p:spPr>
          <a:xfrm flipH="1">
            <a:off x="1695450" y="4086860"/>
            <a:ext cx="4634230" cy="1014730"/>
          </a:xfrm>
          <a:prstGeom prst="rect">
            <a:avLst/>
          </a:prstGeom>
          <a:noFill/>
        </p:spPr>
        <p:txBody>
          <a:bodyPr wrap="square" rtlCol="0">
            <a:spAutoFit/>
          </a:bodyPr>
          <a:lstStyle/>
          <a:p>
            <a:pPr algn="ctr" defTabSz="914400" fontAlgn="auto">
              <a:lnSpc>
                <a:spcPct val="150000"/>
              </a:lnSpc>
              <a:defRPr/>
            </a:pPr>
            <a:r>
              <a:rPr lang="zh-CN" altLang="en-US"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赵晓侠</a:t>
            </a:r>
            <a:r>
              <a:rPr lang="en-US" altLang="zh-CN"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  </a:t>
            </a:r>
            <a:r>
              <a:rPr lang="zh-CN" altLang="en-US"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昆明理工大学</a:t>
            </a:r>
            <a:endParaRPr lang="zh-CN" altLang="en-US"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endParaRPr>
          </a:p>
          <a:p>
            <a:pPr algn="ctr" defTabSz="914400" fontAlgn="auto">
              <a:lnSpc>
                <a:spcPct val="150000"/>
              </a:lnSpc>
              <a:defRPr/>
            </a:pPr>
            <a:r>
              <a:rPr lang="en-US" altLang="zh-CN"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2022</a:t>
            </a:r>
            <a:r>
              <a:rPr lang="zh-CN" altLang="en-US"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年</a:t>
            </a:r>
            <a:r>
              <a:rPr lang="en-US" altLang="zh-CN"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11</a:t>
            </a:r>
            <a:r>
              <a:rPr lang="zh-CN" altLang="en-US"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月</a:t>
            </a:r>
            <a:r>
              <a:rPr lang="en-US" altLang="zh-CN"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5</a:t>
            </a:r>
            <a:r>
              <a:rPr lang="zh-CN" altLang="en-US"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rPr>
              <a:t>日</a:t>
            </a:r>
            <a:endParaRPr lang="zh-CN" altLang="en-US" sz="2000" b="1">
              <a:solidFill>
                <a:srgbClr val="C00000"/>
              </a:solidFill>
              <a:latin typeface="华文中宋" panose="02010600040101010101" pitchFamily="2" charset="-122"/>
              <a:ea typeface="华文中宋" panose="02010600040101010101" pitchFamily="2" charset="-122"/>
              <a:cs typeface="阿里巴巴普惠体 2.0 55 Regular" panose="00020600040101010101" pitchFamily="18" charset="-122"/>
            </a:endParaRPr>
          </a:p>
        </p:txBody>
      </p:sp>
    </p:spTree>
  </p:cSld>
  <p:clrMapOvr>
    <a:masterClrMapping/>
  </p:clrMapOvr>
  <mc:AlternateContent xmlns:mc="http://schemas.openxmlformats.org/markup-compatibility/2006">
    <mc:Choice xmlns:p14="http://schemas.microsoft.com/office/powerpoint/2010/main" Requires="p14">
      <p:transition spd="slow" p14:dur="999"/>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511968" y="1235507"/>
            <a:ext cx="1616772" cy="2015158"/>
            <a:chOff x="853326" y="2385391"/>
            <a:chExt cx="1616772" cy="2015158"/>
          </a:xfrm>
        </p:grpSpPr>
        <p:sp>
          <p:nvSpPr>
            <p:cNvPr id="28" name="文本框 27"/>
            <p:cNvSpPr txBox="1"/>
            <p:nvPr/>
          </p:nvSpPr>
          <p:spPr>
            <a:xfrm>
              <a:off x="853326" y="2385391"/>
              <a:ext cx="1107996" cy="2015158"/>
            </a:xfrm>
            <a:prstGeom prst="rect">
              <a:avLst/>
            </a:prstGeom>
            <a:noFill/>
          </p:spPr>
          <p:txBody>
            <a:bodyPr vert="eaVert"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00618B"/>
                  </a:solidFill>
                  <a:effectLst/>
                  <a:uLnTx/>
                  <a:uFillTx/>
                  <a:latin typeface="黑体" panose="02010609060101010101" charset="-122"/>
                  <a:ea typeface="黑体" panose="02010609060101010101" charset="-122"/>
                  <a:cs typeface="阿里巴巴普惠体 2.0 55 Regular" panose="00020600040101010101" pitchFamily="18" charset="-122"/>
                </a:rPr>
                <a:t>目录</a:t>
              </a:r>
              <a:endParaRPr kumimoji="0" lang="zh-CN" altLang="en-US" sz="6000" b="0" i="0" u="none" strike="noStrike" kern="1200" cap="none" spc="0" normalizeH="0" baseline="0" noProof="0" dirty="0">
                <a:ln>
                  <a:noFill/>
                </a:ln>
                <a:solidFill>
                  <a:srgbClr val="00618B"/>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cxnSp>
          <p:nvCxnSpPr>
            <p:cNvPr id="29" name="直接连接符 28"/>
            <p:cNvCxnSpPr/>
            <p:nvPr/>
          </p:nvCxnSpPr>
          <p:spPr>
            <a:xfrm>
              <a:off x="1828801" y="2480640"/>
              <a:ext cx="0" cy="1896717"/>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1977655" y="2480641"/>
              <a:ext cx="492443" cy="1899200"/>
            </a:xfrm>
            <a:prstGeom prst="rect">
              <a:avLst/>
            </a:prstGeom>
            <a:noFill/>
          </p:spPr>
          <p:txBody>
            <a:bodyPr vert="eaVert"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618B"/>
                  </a:solidFill>
                  <a:effectLst/>
                  <a:uLnTx/>
                  <a:uFillTx/>
                  <a:latin typeface="黑体" panose="02010609060101010101" charset="-122"/>
                  <a:ea typeface="黑体" panose="02010609060101010101" charset="-122"/>
                  <a:cs typeface="阿里巴巴普惠体 2.0 55 Regular" panose="00020600040101010101" pitchFamily="18" charset="-122"/>
                </a:rPr>
                <a:t>CONTENTS</a:t>
              </a:r>
              <a:endParaRPr kumimoji="0" lang="zh-CN" altLang="en-US" sz="2000" b="0" i="0" u="none" strike="noStrike" kern="1200" cap="none" spc="0" normalizeH="0" baseline="0" noProof="0" dirty="0">
                <a:ln>
                  <a:noFill/>
                </a:ln>
                <a:solidFill>
                  <a:srgbClr val="00618B"/>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grpSp>
      <p:grpSp>
        <p:nvGrpSpPr>
          <p:cNvPr id="2" name="组合 1"/>
          <p:cNvGrpSpPr/>
          <p:nvPr/>
        </p:nvGrpSpPr>
        <p:grpSpPr>
          <a:xfrm>
            <a:off x="2277841" y="1617468"/>
            <a:ext cx="4316730" cy="573475"/>
            <a:chOff x="3876935" y="869799"/>
            <a:chExt cx="4316730" cy="573475"/>
          </a:xfrm>
        </p:grpSpPr>
        <p:sp>
          <p:nvSpPr>
            <p:cNvPr id="35" name="矩形 34"/>
            <p:cNvSpPr/>
            <p:nvPr/>
          </p:nvSpPr>
          <p:spPr>
            <a:xfrm>
              <a:off x="3876935" y="875514"/>
              <a:ext cx="4208145" cy="563880"/>
            </a:xfrm>
            <a:prstGeom prst="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300" normalizeH="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36" name="文本框 35"/>
            <p:cNvSpPr txBox="1"/>
            <p:nvPr/>
          </p:nvSpPr>
          <p:spPr>
            <a:xfrm>
              <a:off x="4706245" y="925679"/>
              <a:ext cx="3487420" cy="4603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zh-CN" altLang="en-US" sz="2400" spc="300" dirty="0">
                  <a:solidFill>
                    <a:prstClr val="black"/>
                  </a:solidFill>
                  <a:latin typeface="微软雅黑" panose="020B0503020204020204" pitchFamily="34" charset="-122"/>
                  <a:ea typeface="微软雅黑" panose="020B0503020204020204" pitchFamily="34" charset="-122"/>
                  <a:cs typeface="阿里巴巴普惠体 2.0 55 Regular" panose="00020600040101010101" pitchFamily="18" charset="-122"/>
                </a:rPr>
                <a:t>持续优化的资源建设</a:t>
              </a:r>
              <a:endParaRPr kumimoji="0" lang="zh-CN" altLang="en-US" sz="2400" b="0" i="0" u="none" strike="noStrike" kern="1200" cap="none" spc="300" normalizeH="0" noProof="0" dirty="0">
                <a:ln>
                  <a:noFill/>
                </a:ln>
                <a:solidFill>
                  <a:prstClr val="black"/>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33" name="任意多边形: 形状 32"/>
            <p:cNvSpPr/>
            <p:nvPr/>
          </p:nvSpPr>
          <p:spPr>
            <a:xfrm flipH="1">
              <a:off x="3876935" y="869799"/>
              <a:ext cx="829197" cy="573475"/>
            </a:xfrm>
            <a:custGeom>
              <a:avLst/>
              <a:gdLst>
                <a:gd name="connsiteX0" fmla="*/ 1003445 w 1003445"/>
                <a:gd name="connsiteY0" fmla="*/ 0 h 623725"/>
                <a:gd name="connsiteX1" fmla="*/ 0 w 1003445"/>
                <a:gd name="connsiteY1" fmla="*/ 0 h 623725"/>
                <a:gd name="connsiteX2" fmla="*/ 311863 w 1003445"/>
                <a:gd name="connsiteY2" fmla="*/ 311862 h 623725"/>
                <a:gd name="connsiteX3" fmla="*/ 0 w 1003445"/>
                <a:gd name="connsiteY3" fmla="*/ 623725 h 623725"/>
                <a:gd name="connsiteX4" fmla="*/ 1003445 w 1003445"/>
                <a:gd name="connsiteY4" fmla="*/ 623725 h 623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5" h="623725">
                  <a:moveTo>
                    <a:pt x="1003445" y="0"/>
                  </a:moveTo>
                  <a:lnTo>
                    <a:pt x="0" y="0"/>
                  </a:lnTo>
                  <a:lnTo>
                    <a:pt x="311863" y="311862"/>
                  </a:lnTo>
                  <a:lnTo>
                    <a:pt x="0" y="623725"/>
                  </a:lnTo>
                  <a:lnTo>
                    <a:pt x="1003445" y="62372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endParaRPr lang="zh-CN" altLang="en-US" spc="300">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34" name="文本框 33"/>
            <p:cNvSpPr txBox="1"/>
            <p:nvPr/>
          </p:nvSpPr>
          <p:spPr>
            <a:xfrm>
              <a:off x="3965381" y="956446"/>
              <a:ext cx="594082" cy="398780"/>
            </a:xfrm>
            <a:prstGeom prst="rect">
              <a:avLst/>
            </a:prstGeom>
            <a:noFill/>
          </p:spPr>
          <p:txBody>
            <a:bodyPr wrap="square" rtlCol="0">
              <a:spAutoFit/>
            </a:bodyPr>
            <a:lstStyle/>
            <a:p>
              <a:r>
                <a:rPr lang="zh-CN" altLang="en-US" sz="2000" spc="300" dirty="0">
                  <a:solidFill>
                    <a:schemeClr val="bg1"/>
                  </a:solidFill>
                  <a:latin typeface="微软雅黑" panose="020B0503020204020204" pitchFamily="34" charset="-122"/>
                  <a:ea typeface="微软雅黑" panose="020B0503020204020204" pitchFamily="34" charset="-122"/>
                  <a:cs typeface="阿里巴巴普惠体 2.0 55 Regular" panose="00020600040101010101" pitchFamily="18" charset="-122"/>
                </a:rPr>
                <a:t>一</a:t>
              </a:r>
              <a:endParaRPr lang="zh-CN" altLang="en-US" sz="2000" spc="300" dirty="0">
                <a:solidFill>
                  <a:schemeClr val="bg1"/>
                </a:solidFill>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grpSp>
      <p:grpSp>
        <p:nvGrpSpPr>
          <p:cNvPr id="3" name="组合 2"/>
          <p:cNvGrpSpPr/>
          <p:nvPr/>
        </p:nvGrpSpPr>
        <p:grpSpPr>
          <a:xfrm>
            <a:off x="2218690" y="2995295"/>
            <a:ext cx="4471034" cy="573405"/>
            <a:chOff x="4078958" y="1571328"/>
            <a:chExt cx="5042787" cy="573475"/>
          </a:xfrm>
        </p:grpSpPr>
        <p:sp>
          <p:nvSpPr>
            <p:cNvPr id="41" name="矩形 40"/>
            <p:cNvSpPr/>
            <p:nvPr/>
          </p:nvSpPr>
          <p:spPr>
            <a:xfrm>
              <a:off x="4078958" y="1577044"/>
              <a:ext cx="4799995" cy="563949"/>
            </a:xfrm>
            <a:prstGeom prst="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300" normalizeH="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42" name="文本框 41"/>
            <p:cNvSpPr txBox="1"/>
            <p:nvPr/>
          </p:nvSpPr>
          <p:spPr>
            <a:xfrm>
              <a:off x="4908321" y="1657699"/>
              <a:ext cx="4213424" cy="46043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300" normalizeH="0" noProof="0" dirty="0">
                  <a:ln>
                    <a:noFill/>
                  </a:ln>
                  <a:solidFill>
                    <a:prstClr val="black"/>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rPr>
                <a:t>实践课程应用及指导</a:t>
              </a:r>
              <a:endParaRPr kumimoji="0" lang="zh-CN" altLang="en-US" sz="2400" b="0" i="0" u="none" strike="noStrike" kern="1200" cap="none" spc="300" normalizeH="0" noProof="0" dirty="0">
                <a:ln>
                  <a:noFill/>
                </a:ln>
                <a:solidFill>
                  <a:prstClr val="black"/>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39" name="任意多边形: 形状 38"/>
            <p:cNvSpPr/>
            <p:nvPr/>
          </p:nvSpPr>
          <p:spPr>
            <a:xfrm flipH="1">
              <a:off x="4078958" y="1571328"/>
              <a:ext cx="829197" cy="573475"/>
            </a:xfrm>
            <a:custGeom>
              <a:avLst/>
              <a:gdLst>
                <a:gd name="connsiteX0" fmla="*/ 1003445 w 1003445"/>
                <a:gd name="connsiteY0" fmla="*/ 0 h 623725"/>
                <a:gd name="connsiteX1" fmla="*/ 0 w 1003445"/>
                <a:gd name="connsiteY1" fmla="*/ 0 h 623725"/>
                <a:gd name="connsiteX2" fmla="*/ 311863 w 1003445"/>
                <a:gd name="connsiteY2" fmla="*/ 311862 h 623725"/>
                <a:gd name="connsiteX3" fmla="*/ 0 w 1003445"/>
                <a:gd name="connsiteY3" fmla="*/ 623725 h 623725"/>
                <a:gd name="connsiteX4" fmla="*/ 1003445 w 1003445"/>
                <a:gd name="connsiteY4" fmla="*/ 623725 h 623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5" h="623725">
                  <a:moveTo>
                    <a:pt x="1003445" y="0"/>
                  </a:moveTo>
                  <a:lnTo>
                    <a:pt x="0" y="0"/>
                  </a:lnTo>
                  <a:lnTo>
                    <a:pt x="311863" y="311862"/>
                  </a:lnTo>
                  <a:lnTo>
                    <a:pt x="0" y="623725"/>
                  </a:lnTo>
                  <a:lnTo>
                    <a:pt x="1003445" y="62372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endParaRPr lang="zh-CN" altLang="en-US" spc="300">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40" name="文本框 39"/>
            <p:cNvSpPr txBox="1"/>
            <p:nvPr/>
          </p:nvSpPr>
          <p:spPr>
            <a:xfrm>
              <a:off x="4167404" y="1657975"/>
              <a:ext cx="594082" cy="398829"/>
            </a:xfrm>
            <a:prstGeom prst="rect">
              <a:avLst/>
            </a:prstGeom>
            <a:noFill/>
          </p:spPr>
          <p:txBody>
            <a:bodyPr wrap="square" rtlCol="0">
              <a:spAutoFit/>
            </a:bodyPr>
            <a:lstStyle/>
            <a:p>
              <a:r>
                <a:rPr lang="zh-CN" altLang="en-US" sz="2000" spc="300" dirty="0">
                  <a:solidFill>
                    <a:schemeClr val="bg1"/>
                  </a:solidFill>
                  <a:latin typeface="微软雅黑" panose="020B0503020204020204" pitchFamily="34" charset="-122"/>
                  <a:ea typeface="微软雅黑" panose="020B0503020204020204" pitchFamily="34" charset="-122"/>
                  <a:cs typeface="阿里巴巴普惠体 2.0 55 Regular" panose="00020600040101010101" pitchFamily="18" charset="-122"/>
                </a:rPr>
                <a:t>二</a:t>
              </a:r>
              <a:endParaRPr lang="zh-CN" altLang="en-US" sz="2000" spc="300" dirty="0">
                <a:solidFill>
                  <a:schemeClr val="bg1"/>
                </a:solidFill>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grpSp>
      <p:grpSp>
        <p:nvGrpSpPr>
          <p:cNvPr id="4" name="组合 3"/>
          <p:cNvGrpSpPr/>
          <p:nvPr/>
        </p:nvGrpSpPr>
        <p:grpSpPr>
          <a:xfrm>
            <a:off x="2202276" y="4288347"/>
            <a:ext cx="4594225" cy="573475"/>
            <a:chOff x="4353674" y="2324787"/>
            <a:chExt cx="4594225" cy="573475"/>
          </a:xfrm>
        </p:grpSpPr>
        <p:sp>
          <p:nvSpPr>
            <p:cNvPr id="47" name="矩形 46"/>
            <p:cNvSpPr/>
            <p:nvPr/>
          </p:nvSpPr>
          <p:spPr>
            <a:xfrm>
              <a:off x="4353674" y="2330502"/>
              <a:ext cx="4283710" cy="563880"/>
            </a:xfrm>
            <a:prstGeom prst="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300" normalizeH="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48" name="文本框 47"/>
            <p:cNvSpPr txBox="1"/>
            <p:nvPr/>
          </p:nvSpPr>
          <p:spPr>
            <a:xfrm>
              <a:off x="5105514" y="2382572"/>
              <a:ext cx="3842385" cy="4603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zh-CN" altLang="en-US" sz="2400" spc="300" noProof="0">
                  <a:ln>
                    <a:noFill/>
                  </a:ln>
                  <a:solidFill>
                    <a:prstClr val="black"/>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sym typeface="+mn-ea"/>
                </a:rPr>
                <a:t>线上线下实践教学实施</a:t>
              </a:r>
              <a:endParaRPr kumimoji="0" lang="zh-CN" altLang="en-US" sz="2400" b="0" i="0" u="none" strike="noStrike" kern="1200" cap="none" spc="300" normalizeH="0" noProof="0" dirty="0">
                <a:ln>
                  <a:noFill/>
                </a:ln>
                <a:solidFill>
                  <a:prstClr val="black"/>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45" name="任意多边形: 形状 44"/>
            <p:cNvSpPr/>
            <p:nvPr/>
          </p:nvSpPr>
          <p:spPr>
            <a:xfrm flipH="1">
              <a:off x="4353674" y="2324787"/>
              <a:ext cx="829197" cy="573475"/>
            </a:xfrm>
            <a:custGeom>
              <a:avLst/>
              <a:gdLst>
                <a:gd name="connsiteX0" fmla="*/ 1003445 w 1003445"/>
                <a:gd name="connsiteY0" fmla="*/ 0 h 623725"/>
                <a:gd name="connsiteX1" fmla="*/ 0 w 1003445"/>
                <a:gd name="connsiteY1" fmla="*/ 0 h 623725"/>
                <a:gd name="connsiteX2" fmla="*/ 311863 w 1003445"/>
                <a:gd name="connsiteY2" fmla="*/ 311862 h 623725"/>
                <a:gd name="connsiteX3" fmla="*/ 0 w 1003445"/>
                <a:gd name="connsiteY3" fmla="*/ 623725 h 623725"/>
                <a:gd name="connsiteX4" fmla="*/ 1003445 w 1003445"/>
                <a:gd name="connsiteY4" fmla="*/ 623725 h 623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5" h="623725">
                  <a:moveTo>
                    <a:pt x="1003445" y="0"/>
                  </a:moveTo>
                  <a:lnTo>
                    <a:pt x="0" y="0"/>
                  </a:lnTo>
                  <a:lnTo>
                    <a:pt x="311863" y="311862"/>
                  </a:lnTo>
                  <a:lnTo>
                    <a:pt x="0" y="623725"/>
                  </a:lnTo>
                  <a:lnTo>
                    <a:pt x="1003445" y="62372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endParaRPr lang="zh-CN" altLang="en-US" spc="300">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sp>
          <p:nvSpPr>
            <p:cNvPr id="46" name="文本框 45"/>
            <p:cNvSpPr txBox="1"/>
            <p:nvPr/>
          </p:nvSpPr>
          <p:spPr>
            <a:xfrm>
              <a:off x="4437003" y="2411434"/>
              <a:ext cx="599199" cy="398780"/>
            </a:xfrm>
            <a:prstGeom prst="rect">
              <a:avLst/>
            </a:prstGeom>
            <a:noFill/>
          </p:spPr>
          <p:txBody>
            <a:bodyPr wrap="square" rtlCol="0">
              <a:spAutoFit/>
            </a:bodyPr>
            <a:lstStyle/>
            <a:p>
              <a:r>
                <a:rPr lang="zh-CN" altLang="en-US" sz="2000" spc="300" dirty="0">
                  <a:solidFill>
                    <a:schemeClr val="bg1"/>
                  </a:solidFill>
                  <a:latin typeface="微软雅黑" panose="020B0503020204020204" pitchFamily="34" charset="-122"/>
                  <a:ea typeface="微软雅黑" panose="020B0503020204020204" pitchFamily="34" charset="-122"/>
                  <a:cs typeface="阿里巴巴普惠体 2.0 55 Regular" panose="00020600040101010101" pitchFamily="18" charset="-122"/>
                </a:rPr>
                <a:t>三</a:t>
              </a:r>
              <a:endParaRPr lang="zh-CN" altLang="en-US" sz="2000" spc="300" dirty="0">
                <a:solidFill>
                  <a:schemeClr val="bg1"/>
                </a:solidFill>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grpSp>
      <p:sp>
        <p:nvSpPr>
          <p:cNvPr id="58" name="直角三角形 57"/>
          <p:cNvSpPr/>
          <p:nvPr/>
        </p:nvSpPr>
        <p:spPr>
          <a:xfrm>
            <a:off x="-2" y="4635500"/>
            <a:ext cx="1203854" cy="2222500"/>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pic>
        <p:nvPicPr>
          <p:cNvPr id="50" name="图片 49"/>
          <p:cNvPicPr>
            <a:picLocks noChangeAspect="1"/>
          </p:cNvPicPr>
          <p:nvPr/>
        </p:nvPicPr>
        <p:blipFill>
          <a:blip r:embed="rId1">
            <a:extLst>
              <a:ext uri="{28A0092B-C50C-407E-A947-70E740481C1C}">
                <a14:useLocalDpi xmlns:a14="http://schemas.microsoft.com/office/drawing/2010/main" val="0"/>
              </a:ext>
            </a:extLst>
          </a:blip>
          <a:srcRect t="4306" b="4306"/>
          <a:stretch>
            <a:fillRect/>
          </a:stretch>
        </p:blipFill>
        <p:spPr>
          <a:xfrm flipH="1">
            <a:off x="6053602" y="0"/>
            <a:ext cx="6138396" cy="6858000"/>
          </a:xfrm>
          <a:custGeom>
            <a:avLst/>
            <a:gdLst>
              <a:gd name="connsiteX0" fmla="*/ 0 w 6138396"/>
              <a:gd name="connsiteY0" fmla="*/ 0 h 6858000"/>
              <a:gd name="connsiteX1" fmla="*/ 6138396 w 6138396"/>
              <a:gd name="connsiteY1" fmla="*/ 0 h 6858000"/>
              <a:gd name="connsiteX2" fmla="*/ 2423647 w 6138396"/>
              <a:gd name="connsiteY2" fmla="*/ 6858000 h 6858000"/>
              <a:gd name="connsiteX3" fmla="*/ 0 w 613839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138396" h="6858000">
                <a:moveTo>
                  <a:pt x="0" y="0"/>
                </a:moveTo>
                <a:lnTo>
                  <a:pt x="6138396" y="0"/>
                </a:lnTo>
                <a:lnTo>
                  <a:pt x="2423647" y="6858000"/>
                </a:lnTo>
                <a:lnTo>
                  <a:pt x="0" y="6858000"/>
                </a:lnTo>
                <a:close/>
              </a:path>
            </a:pathLst>
          </a:custGeom>
        </p:spPr>
      </p:pic>
      <p:sp>
        <p:nvSpPr>
          <p:cNvPr id="55" name="直角三角形 54"/>
          <p:cNvSpPr/>
          <p:nvPr/>
        </p:nvSpPr>
        <p:spPr>
          <a:xfrm flipH="1" flipV="1">
            <a:off x="9354218" y="-4"/>
            <a:ext cx="2837779" cy="5238978"/>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等线" panose="02010600030101010101" charset="-122"/>
              <a:ea typeface="等线" panose="02010600030101010101" charset="-122"/>
              <a:cs typeface="+mn-cs"/>
            </a:endParaRPr>
          </a:p>
        </p:txBody>
      </p:sp>
      <p:sp>
        <p:nvSpPr>
          <p:cNvPr id="56" name="平行四边形 55"/>
          <p:cNvSpPr/>
          <p:nvPr/>
        </p:nvSpPr>
        <p:spPr>
          <a:xfrm flipH="1">
            <a:off x="6022673" y="0"/>
            <a:ext cx="2571750" cy="3429000"/>
          </a:xfrm>
          <a:prstGeom prst="parallelogram">
            <a:avLst>
              <a:gd name="adj" fmla="val 71666"/>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等线" panose="02010600030101010101" charset="-122"/>
              <a:ea typeface="等线" panose="02010600030101010101" charset="-122"/>
              <a:cs typeface="+mn-cs"/>
            </a:endParaRP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1" name="矩形 30"/>
          <p:cNvSpPr/>
          <p:nvPr/>
        </p:nvSpPr>
        <p:spPr>
          <a:xfrm>
            <a:off x="11847443"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5" name="组合 4"/>
          <p:cNvGrpSpPr/>
          <p:nvPr/>
        </p:nvGrpSpPr>
        <p:grpSpPr>
          <a:xfrm>
            <a:off x="1197610" y="2230755"/>
            <a:ext cx="8766175" cy="1195070"/>
            <a:chOff x="1690" y="3893"/>
            <a:chExt cx="13805" cy="1882"/>
          </a:xfrm>
        </p:grpSpPr>
        <p:grpSp>
          <p:nvGrpSpPr>
            <p:cNvPr id="44" name="组合 43"/>
            <p:cNvGrpSpPr/>
            <p:nvPr/>
          </p:nvGrpSpPr>
          <p:grpSpPr>
            <a:xfrm>
              <a:off x="1690" y="3893"/>
              <a:ext cx="2226" cy="1882"/>
              <a:chOff x="1073141" y="2472011"/>
              <a:chExt cx="1413745" cy="1194833"/>
            </a:xfrm>
          </p:grpSpPr>
          <p:sp>
            <p:nvSpPr>
              <p:cNvPr id="37" name="矩形 36"/>
              <p:cNvSpPr/>
              <p:nvPr/>
            </p:nvSpPr>
            <p:spPr>
              <a:xfrm rot="2528542">
                <a:off x="1292171" y="2472128"/>
                <a:ext cx="1194715" cy="1194716"/>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a:ln>
                    <a:noFill/>
                  </a:ln>
                  <a:solidFill>
                    <a:prstClr val="white"/>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sp>
            <p:nvSpPr>
              <p:cNvPr id="38" name="矩形 37"/>
              <p:cNvSpPr/>
              <p:nvPr/>
            </p:nvSpPr>
            <p:spPr>
              <a:xfrm rot="2528542">
                <a:off x="1073141" y="2472011"/>
                <a:ext cx="1194715" cy="1194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dirty="0">
                  <a:ln>
                    <a:noFill/>
                  </a:ln>
                  <a:solidFill>
                    <a:prstClr val="white"/>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grpSp>
        <p:grpSp>
          <p:nvGrpSpPr>
            <p:cNvPr id="45" name="组合 44"/>
            <p:cNvGrpSpPr/>
            <p:nvPr/>
          </p:nvGrpSpPr>
          <p:grpSpPr>
            <a:xfrm>
              <a:off x="3241" y="4229"/>
              <a:ext cx="12254" cy="1208"/>
              <a:chOff x="2237975" y="902034"/>
              <a:chExt cx="7781348" cy="766792"/>
            </a:xfrm>
          </p:grpSpPr>
          <p:sp>
            <p:nvSpPr>
              <p:cNvPr id="41" name="矩形 40"/>
              <p:cNvSpPr/>
              <p:nvPr/>
            </p:nvSpPr>
            <p:spPr>
              <a:xfrm>
                <a:off x="2237975" y="902034"/>
                <a:ext cx="7781348" cy="766792"/>
              </a:xfrm>
              <a:prstGeom prst="rect">
                <a:avLst/>
              </a:prstGeom>
              <a:solidFill>
                <a:schemeClr val="accent1"/>
              </a:solidFill>
              <a:ln w="25400" cap="flat" cmpd="sng" algn="ctr">
                <a:noFill/>
                <a:prstDash val="solid"/>
              </a:ln>
              <a:effectLst/>
            </p:spPr>
            <p:txBody>
              <a:bodyPr rot="0" spcFirstLastPara="0" vertOverflow="overflow" horzOverflow="overflow" vert="horz" wrap="square" lIns="128516" tIns="64257" rIns="128516" bIns="64257" numCol="1" spcCol="0" rtlCol="0" fromWordArt="0" anchor="ctr" anchorCtr="0" forceAA="0" compatLnSpc="1">
                <a:noAutofit/>
              </a:bodyP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zh-CN" altLang="en-US" sz="1865" b="0" i="0" u="none" strike="noStrike" kern="0" cap="none" spc="0" normalizeH="0" baseline="0" noProof="0" dirty="0">
                  <a:ln>
                    <a:noFill/>
                  </a:ln>
                  <a:solidFill>
                    <a:prstClr val="white"/>
                  </a:solidFill>
                  <a:uLnTx/>
                  <a:uFillTx/>
                  <a:latin typeface="黑体" panose="02010609060101010101" charset="-122"/>
                  <a:ea typeface="黑体" panose="02010609060101010101" charset="-122"/>
                  <a:cs typeface="阿里巴巴普惠体 2.0 55 Regular" panose="00020600040101010101" pitchFamily="18" charset="-122"/>
                  <a:sym typeface="Arial" panose="020B0604020202020204" pitchFamily="34" charset="0"/>
                </a:endParaRPr>
              </a:p>
            </p:txBody>
          </p:sp>
          <p:sp>
            <p:nvSpPr>
              <p:cNvPr id="43" name="文本框 42"/>
              <p:cNvSpPr txBox="1"/>
              <p:nvPr/>
            </p:nvSpPr>
            <p:spPr>
              <a:xfrm>
                <a:off x="3091280" y="970831"/>
                <a:ext cx="6120000" cy="644918"/>
              </a:xfrm>
              <a:prstGeom prst="rect">
                <a:avLst/>
              </a:prstGeom>
              <a:noFill/>
            </p:spPr>
            <p:txBody>
              <a:bodyPr wrap="square" rtlCol="0">
                <a:spAutoFit/>
              </a:bodyPr>
              <a:lstStyle/>
              <a:p>
                <a:pPr algn="just" defTabSz="914400">
                  <a:defRPr/>
                </a:pPr>
                <a:r>
                  <a:rPr lang="zh-CN" altLang="en-US" sz="3600" spc="200" dirty="0">
                    <a:solidFill>
                      <a:schemeClr val="tx1"/>
                    </a:solidFill>
                    <a:latin typeface="黑体" panose="02010609060101010101" charset="-122"/>
                    <a:ea typeface="黑体" panose="02010609060101010101" charset="-122"/>
                    <a:cs typeface="微软雅黑" panose="020B0503020204020204" pitchFamily="34" charset="-122"/>
                  </a:rPr>
                  <a:t>持续优化的资源建设</a:t>
                </a:r>
                <a:endParaRPr lang="zh-CN" altLang="en-US" sz="3600" spc="200" dirty="0">
                  <a:solidFill>
                    <a:schemeClr val="tx1"/>
                  </a:solidFill>
                  <a:latin typeface="黑体" panose="02010609060101010101" charset="-122"/>
                  <a:ea typeface="黑体" panose="02010609060101010101" charset="-122"/>
                  <a:cs typeface="微软雅黑" panose="020B0503020204020204" pitchFamily="34" charset="-122"/>
                </a:endParaRPr>
              </a:p>
            </p:txBody>
          </p:sp>
        </p:grpSp>
        <p:sp>
          <p:nvSpPr>
            <p:cNvPr id="3" name="文本框 2"/>
            <p:cNvSpPr txBox="1"/>
            <p:nvPr/>
          </p:nvSpPr>
          <p:spPr>
            <a:xfrm>
              <a:off x="2020" y="4338"/>
              <a:ext cx="1221" cy="10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rPr>
                <a:t>一</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grpSp>
    </p:spTree>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矩形 9"/>
          <p:cNvSpPr/>
          <p:nvPr/>
        </p:nvSpPr>
        <p:spPr>
          <a:xfrm>
            <a:off x="0" y="0"/>
            <a:ext cx="3248660" cy="662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rPr>
              <a:t>1.</a:t>
            </a:r>
            <a:r>
              <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rPr>
              <a:t>课程概况</a:t>
            </a:r>
            <a:endPar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endParaRPr>
          </a:p>
        </p:txBody>
      </p:sp>
      <p:sp>
        <p:nvSpPr>
          <p:cNvPr id="3" name="文本框 2"/>
          <p:cNvSpPr txBox="1"/>
          <p:nvPr/>
        </p:nvSpPr>
        <p:spPr>
          <a:xfrm>
            <a:off x="3048000" y="3244850"/>
            <a:ext cx="6096000" cy="1991360"/>
          </a:xfrm>
          <a:prstGeom prst="rect">
            <a:avLst/>
          </a:prstGeom>
          <a:noFill/>
        </p:spPr>
        <p:txBody>
          <a:bodyPr wrap="square" rtlCol="0" anchor="t">
            <a:noAutofit/>
          </a:bodyPr>
          <a:p>
            <a:r>
              <a:rPr lang="zh-CN" altLang="en-US"/>
              <a:t> </a:t>
            </a:r>
            <a:endParaRPr lang="zh-CN" altLang="en-US"/>
          </a:p>
        </p:txBody>
      </p:sp>
      <p:pic>
        <p:nvPicPr>
          <p:cNvPr id="5" name="图片 4"/>
          <p:cNvPicPr>
            <a:picLocks noChangeAspect="1"/>
          </p:cNvPicPr>
          <p:nvPr/>
        </p:nvPicPr>
        <p:blipFill>
          <a:blip r:embed="rId1"/>
          <a:stretch>
            <a:fillRect/>
          </a:stretch>
        </p:blipFill>
        <p:spPr>
          <a:xfrm>
            <a:off x="1411605" y="1074420"/>
            <a:ext cx="8108950" cy="474091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课程资源图"/>
          <p:cNvPicPr>
            <a:picLocks noChangeAspect="1"/>
          </p:cNvPicPr>
          <p:nvPr/>
        </p:nvPicPr>
        <p:blipFill>
          <a:blip r:embed="rId1"/>
          <a:stretch>
            <a:fillRect/>
          </a:stretch>
        </p:blipFill>
        <p:spPr>
          <a:xfrm>
            <a:off x="2103755" y="328295"/>
            <a:ext cx="8773160" cy="6120130"/>
          </a:xfrm>
          <a:prstGeom prst="rect">
            <a:avLst/>
          </a:prstGeom>
        </p:spPr>
      </p:pic>
      <p:sp>
        <p:nvSpPr>
          <p:cNvPr id="10" name="矩形 9"/>
          <p:cNvSpPr/>
          <p:nvPr/>
        </p:nvSpPr>
        <p:spPr>
          <a:xfrm>
            <a:off x="0" y="0"/>
            <a:ext cx="2755900"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smtClean="0">
                <a:ln>
                  <a:noFill/>
                </a:ln>
                <a:solidFill>
                  <a:schemeClr val="bg1"/>
                </a:solidFill>
                <a:effectLst/>
                <a:uLnTx/>
                <a:uFillTx/>
                <a:latin typeface="等线" panose="02010600030101010101" charset="-122"/>
                <a:ea typeface="等线" panose="02010600030101010101" charset="-122"/>
                <a:cs typeface="+mn-cs"/>
              </a:rPr>
              <a:t>2.</a:t>
            </a:r>
            <a:r>
              <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rPr>
              <a:t>课程资源</a:t>
            </a:r>
            <a:endPar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endParaRPr>
          </a:p>
        </p:txBody>
      </p:sp>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877058" y="869566"/>
            <a:ext cx="8794115" cy="5347970"/>
          </a:xfrm>
          <a:prstGeom prst="rect">
            <a:avLst/>
          </a:prstGeom>
        </p:spPr>
      </p:pic>
      <p:sp>
        <p:nvSpPr>
          <p:cNvPr id="3" name="矩形 2"/>
          <p:cNvSpPr/>
          <p:nvPr/>
        </p:nvSpPr>
        <p:spPr>
          <a:xfrm>
            <a:off x="728345" y="1161348"/>
            <a:ext cx="765810" cy="4764405"/>
          </a:xfrm>
          <a:prstGeom prst="rect">
            <a:avLst/>
          </a:prstGeom>
          <a:gradFill>
            <a:gsLst>
              <a:gs pos="0">
                <a:srgbClr val="012D86"/>
              </a:gs>
              <a:gs pos="100000">
                <a:srgbClr val="0E2557"/>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rPr>
              <a:t>国家高等教育智慧教育平台</a:t>
            </a:r>
            <a:endParaRPr kumimoji="0" lang="zh-CN" altLang="en-US" sz="2400" b="1"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0" name="矩形 9"/>
          <p:cNvSpPr/>
          <p:nvPr/>
        </p:nvSpPr>
        <p:spPr>
          <a:xfrm>
            <a:off x="0" y="0"/>
            <a:ext cx="3441700" cy="641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lang="zh-CN" altLang="en-US" sz="3200" b="1" noProof="0" dirty="0">
                <a:ln>
                  <a:noFill/>
                </a:ln>
                <a:solidFill>
                  <a:schemeClr val="bg1"/>
                </a:solidFill>
                <a:effectLst/>
                <a:uLnTx/>
                <a:uFillTx/>
                <a:latin typeface="等线" panose="02010600030101010101" charset="-122"/>
                <a:ea typeface="等线" panose="02010600030101010101" charset="-122"/>
                <a:sym typeface="+mn-ea"/>
              </a:rPr>
              <a:t>慕课</a:t>
            </a:r>
            <a:r>
              <a:rPr lang="en-US" altLang="zh-CN" sz="3200" b="1" noProof="0" dirty="0">
                <a:ln>
                  <a:noFill/>
                </a:ln>
                <a:solidFill>
                  <a:schemeClr val="bg1"/>
                </a:solidFill>
                <a:effectLst/>
                <a:uLnTx/>
                <a:uFillTx/>
                <a:latin typeface="等线" panose="02010600030101010101" charset="-122"/>
                <a:ea typeface="等线" panose="02010600030101010101" charset="-122"/>
                <a:sym typeface="+mn-ea"/>
              </a:rPr>
              <a:t>-</a:t>
            </a:r>
            <a:r>
              <a:rPr lang="zh-CN" altLang="en-US" sz="3200" b="1" noProof="0" dirty="0">
                <a:ln>
                  <a:noFill/>
                </a:ln>
                <a:solidFill>
                  <a:schemeClr val="bg1"/>
                </a:solidFill>
                <a:effectLst/>
                <a:uLnTx/>
                <a:uFillTx/>
                <a:latin typeface="等线" panose="02010600030101010101" charset="-122"/>
                <a:ea typeface="等线" panose="02010600030101010101" charset="-122"/>
                <a:sym typeface="+mn-ea"/>
              </a:rPr>
              <a:t>线上理论课</a:t>
            </a:r>
            <a:endPar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sym typeface="+mn-ea"/>
            </a:endParaRPr>
          </a:p>
        </p:txBody>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教材图片-1"/>
          <p:cNvPicPr>
            <a:picLocks noChangeAspect="1"/>
          </p:cNvPicPr>
          <p:nvPr>
            <p:custDataLst>
              <p:tags r:id="rId1"/>
            </p:custDataLst>
          </p:nvPr>
        </p:nvPicPr>
        <p:blipFill>
          <a:blip r:embed="rId2"/>
          <a:stretch>
            <a:fillRect/>
          </a:stretch>
        </p:blipFill>
        <p:spPr>
          <a:xfrm>
            <a:off x="7354363" y="598574"/>
            <a:ext cx="3591569" cy="5660967"/>
          </a:xfrm>
          <a:prstGeom prst="rect">
            <a:avLst/>
          </a:prstGeom>
        </p:spPr>
      </p:pic>
      <p:sp>
        <p:nvSpPr>
          <p:cNvPr id="10" name="矩形 9"/>
          <p:cNvSpPr/>
          <p:nvPr/>
        </p:nvSpPr>
        <p:spPr>
          <a:xfrm>
            <a:off x="0" y="0"/>
            <a:ext cx="2894330" cy="7448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200" b="1" noProof="0" dirty="0">
                <a:ln>
                  <a:noFill/>
                </a:ln>
                <a:solidFill>
                  <a:schemeClr val="bg1"/>
                </a:solidFill>
                <a:effectLst/>
                <a:uLnTx/>
                <a:uFillTx/>
                <a:latin typeface="等线" panose="02010600030101010101" charset="-122"/>
                <a:ea typeface="等线" panose="02010600030101010101" charset="-122"/>
                <a:sym typeface="+mn-ea"/>
              </a:rPr>
              <a:t>已</a:t>
            </a:r>
            <a:r>
              <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rPr>
              <a:t>出版的教材</a:t>
            </a:r>
            <a:endPar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endParaRPr>
          </a:p>
        </p:txBody>
      </p:sp>
      <p:pic>
        <p:nvPicPr>
          <p:cNvPr id="3" name="图片 2"/>
          <p:cNvPicPr>
            <a:picLocks noChangeAspect="1"/>
          </p:cNvPicPr>
          <p:nvPr/>
        </p:nvPicPr>
        <p:blipFill>
          <a:blip r:embed="rId3"/>
          <a:stretch>
            <a:fillRect/>
          </a:stretch>
        </p:blipFill>
        <p:spPr>
          <a:xfrm>
            <a:off x="1075055" y="1261745"/>
            <a:ext cx="5694680" cy="4335145"/>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custDataLst>
              <p:tags r:id="rId1"/>
            </p:custDataLst>
          </p:nvPr>
        </p:nvGraphicFramePr>
        <p:xfrm>
          <a:off x="1583434" y="1106313"/>
          <a:ext cx="9025247" cy="1206410"/>
        </p:xfrm>
        <a:graphic>
          <a:graphicData uri="http://schemas.openxmlformats.org/drawingml/2006/table">
            <a:tbl>
              <a:tblPr firstRow="1" bandRow="1">
                <a:tableStyleId>{5940675A-B579-460E-94D1-54222C63F5DA}</a:tableStyleId>
              </a:tblPr>
              <a:tblGrid>
                <a:gridCol w="1949450"/>
                <a:gridCol w="7075797"/>
              </a:tblGrid>
              <a:tr h="575310">
                <a:tc rowSpan="2">
                  <a:txBody>
                    <a:bodyPr/>
                    <a:lstStyle/>
                    <a:p>
                      <a:pPr algn="ctr"/>
                      <a:r>
                        <a:rPr lang="zh-CN" altLang="en-US" sz="2400" b="1" kern="1200" dirty="0" smtClean="0">
                          <a:solidFill>
                            <a:schemeClr val="tx1"/>
                          </a:solidFill>
                          <a:latin typeface="+mn-lt"/>
                          <a:ea typeface="+mn-ea"/>
                          <a:cs typeface="+mn-cs"/>
                        </a:rPr>
                        <a:t>优    势</a:t>
                      </a:r>
                      <a:endParaRPr lang="zh-CN" altLang="en-US" sz="2400" b="1" kern="1200" dirty="0" smtClean="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2400" b="1" dirty="0" smtClean="0">
                          <a:solidFill>
                            <a:srgbClr val="C00000"/>
                          </a:solidFill>
                          <a:sym typeface="+mn-ea"/>
                        </a:rPr>
                        <a:t>课程思政</a:t>
                      </a:r>
                      <a:endParaRPr lang="zh-CN" altLang="en-US" sz="2400" b="1" kern="1200" dirty="0" smtClean="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31100">
                <a:tc vMerge="1">
                  <a:tcPr/>
                </a:tc>
                <a:tc>
                  <a:txBody>
                    <a:bodyPr/>
                    <a:lstStyle/>
                    <a:p>
                      <a:pPr algn="ctr">
                        <a:buNone/>
                      </a:pPr>
                      <a:r>
                        <a:rPr lang="zh-CN" altLang="en-US" sz="2400" b="1" dirty="0" smtClean="0">
                          <a:sym typeface="+mn-ea"/>
                        </a:rPr>
                        <a:t>丰富的资源</a:t>
                      </a:r>
                      <a:endParaRPr lang="zh-CN" altLang="en-US" sz="2400" b="1" kern="1200" dirty="0" smtClean="0">
                        <a:solidFill>
                          <a:schemeClr val="tx1"/>
                        </a:solidFill>
                        <a:latin typeface="+mn-lt"/>
                        <a:ea typeface="+mn-ea"/>
                        <a:cs typeface="+mn-cs"/>
                        <a:sym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2" name="文本框 1"/>
          <p:cNvSpPr txBox="1"/>
          <p:nvPr/>
        </p:nvSpPr>
        <p:spPr>
          <a:xfrm>
            <a:off x="3697605" y="645795"/>
            <a:ext cx="4555490" cy="460375"/>
          </a:xfrm>
          <a:prstGeom prst="rect">
            <a:avLst/>
          </a:prstGeom>
          <a:noFill/>
        </p:spPr>
        <p:txBody>
          <a:bodyPr wrap="square" rtlCol="0" anchor="t">
            <a:spAutoFit/>
          </a:bodyPr>
          <a:lstStyle/>
          <a:p>
            <a:pPr algn="ctr"/>
            <a:r>
              <a:rPr lang="zh-CN" altLang="en-US" sz="2400" b="1" dirty="0" smtClean="0">
                <a:sym typeface="+mn-ea"/>
              </a:rPr>
              <a:t>课程特色</a:t>
            </a:r>
            <a:endParaRPr lang="zh-CN" altLang="en-US" sz="2400" b="1" dirty="0" smtClean="0">
              <a:sym typeface="+mn-ea"/>
            </a:endParaRPr>
          </a:p>
        </p:txBody>
      </p:sp>
      <p:graphicFrame>
        <p:nvGraphicFramePr>
          <p:cNvPr id="3" name="表格 2"/>
          <p:cNvGraphicFramePr>
            <a:graphicFrameLocks noGrp="1"/>
          </p:cNvGraphicFramePr>
          <p:nvPr>
            <p:custDataLst>
              <p:tags r:id="rId2"/>
            </p:custDataLst>
          </p:nvPr>
        </p:nvGraphicFramePr>
        <p:xfrm>
          <a:off x="1583434" y="3230388"/>
          <a:ext cx="9025247" cy="2334080"/>
        </p:xfrm>
        <a:graphic>
          <a:graphicData uri="http://schemas.openxmlformats.org/drawingml/2006/table">
            <a:tbl>
              <a:tblPr firstRow="1" bandRow="1">
                <a:tableStyleId>{5940675A-B579-460E-94D1-54222C63F5DA}</a:tableStyleId>
              </a:tblPr>
              <a:tblGrid>
                <a:gridCol w="1488440"/>
                <a:gridCol w="7536807"/>
              </a:tblGrid>
              <a:tr h="513715">
                <a:tc rowSpan="4">
                  <a:txBody>
                    <a:bodyPr/>
                    <a:lstStyle/>
                    <a:p>
                      <a:pPr algn="ctr"/>
                      <a:r>
                        <a:rPr lang="zh-CN" altLang="en-US" sz="2400" b="1" kern="1200" dirty="0" smtClean="0">
                          <a:solidFill>
                            <a:schemeClr val="tx1"/>
                          </a:solidFill>
                          <a:latin typeface="+mn-lt"/>
                          <a:ea typeface="+mn-ea"/>
                          <a:cs typeface="+mn-cs"/>
                        </a:rPr>
                        <a:t>问题</a:t>
                      </a:r>
                      <a:endParaRPr lang="zh-CN" altLang="en-US" sz="2400" b="1" kern="1200" dirty="0" smtClean="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sz="2400" dirty="0">
                          <a:sym typeface="+mn-ea"/>
                        </a:rPr>
                        <a:t>资源与教材不一致</a:t>
                      </a:r>
                      <a:r>
                        <a:rPr lang="zh-CN" sz="2400" dirty="0" smtClean="0">
                          <a:sym typeface="+mn-ea"/>
                        </a:rPr>
                        <a:t>（</a:t>
                      </a:r>
                      <a:r>
                        <a:rPr lang="zh-CN" altLang="en-US" sz="2400" dirty="0" smtClean="0">
                          <a:sym typeface="+mn-ea"/>
                        </a:rPr>
                        <a:t>如</a:t>
                      </a:r>
                      <a:r>
                        <a:rPr lang="en-US" altLang="zh-CN" sz="2400" dirty="0" err="1" smtClean="0">
                          <a:sym typeface="+mn-ea"/>
                        </a:rPr>
                        <a:t>ppt</a:t>
                      </a:r>
                      <a:r>
                        <a:rPr lang="zh-CN" altLang="en-US" sz="2400" dirty="0">
                          <a:sym typeface="+mn-ea"/>
                        </a:rPr>
                        <a:t>）（先有慕课，后出教材）</a:t>
                      </a:r>
                      <a:endParaRPr lang="zh-CN" altLang="en-US" sz="2400" b="1" kern="1200" dirty="0" smtClean="0">
                        <a:solidFill>
                          <a:schemeClr val="tx1"/>
                        </a:solidFill>
                        <a:latin typeface="+mn-lt"/>
                        <a:ea typeface="+mn-ea"/>
                        <a:cs typeface="+mn-cs"/>
                        <a:sym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31100">
                <a:tc vMerge="1">
                  <a:tcPr/>
                </a:tc>
                <a:tc>
                  <a:txBody>
                    <a:bodyPr/>
                    <a:lstStyle/>
                    <a:p>
                      <a:pPr algn="ctr">
                        <a:buNone/>
                      </a:pPr>
                      <a:r>
                        <a:rPr lang="zh-CN" sz="2400" kern="1200" dirty="0">
                          <a:latin typeface="+mn-lt"/>
                          <a:ea typeface="+mn-ea"/>
                          <a:cs typeface="+mn-cs"/>
                        </a:rPr>
                        <a:t>实验都是文字内容，缺</a:t>
                      </a:r>
                      <a:r>
                        <a:rPr lang="zh-CN" sz="2400" dirty="0">
                          <a:sym typeface="+mn-ea"/>
                        </a:rPr>
                        <a:t>操作视频</a:t>
                      </a:r>
                      <a:endParaRPr lang="zh-CN" sz="2400" kern="1200" dirty="0">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31100">
                <a:tc vMerge="1">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kern="1200" dirty="0" smtClean="0">
                          <a:solidFill>
                            <a:schemeClr val="tx1"/>
                          </a:solidFill>
                          <a:latin typeface="+mn-lt"/>
                          <a:ea typeface="+mn-ea"/>
                          <a:cs typeface="+mn-cs"/>
                        </a:rPr>
                        <a:t>综合案例少，</a:t>
                      </a:r>
                      <a:r>
                        <a:rPr lang="zh-CN" altLang="en-US" sz="2400" dirty="0" smtClean="0">
                          <a:sym typeface="+mn-ea"/>
                        </a:rPr>
                        <a:t>资源更新</a:t>
                      </a:r>
                      <a:endParaRPr lang="zh-CN" altLang="en-US" sz="2400" kern="1200" dirty="0" smtClean="0">
                        <a:solidFill>
                          <a:schemeClr val="tx1"/>
                        </a:solidFill>
                        <a:latin typeface="+mn-lt"/>
                        <a:ea typeface="+mn-ea"/>
                        <a:cs typeface="+mn-cs"/>
                        <a:sym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8165">
                <a:tc vMerge="1">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kern="1200" dirty="0" smtClean="0">
                          <a:solidFill>
                            <a:schemeClr val="tx1"/>
                          </a:solidFill>
                          <a:latin typeface="+mn-lt"/>
                          <a:ea typeface="+mn-ea"/>
                          <a:cs typeface="+mn-cs"/>
                        </a:rPr>
                        <a:t>如何满足不同环境需求</a:t>
                      </a:r>
                      <a:endParaRPr lang="zh-CN" altLang="en-US" sz="2400" kern="1200" dirty="0" smtClean="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文本框 4"/>
          <p:cNvSpPr txBox="1"/>
          <p:nvPr/>
        </p:nvSpPr>
        <p:spPr>
          <a:xfrm>
            <a:off x="4587240" y="2541270"/>
            <a:ext cx="4555490" cy="460375"/>
          </a:xfrm>
          <a:prstGeom prst="rect">
            <a:avLst/>
          </a:prstGeom>
          <a:noFill/>
        </p:spPr>
        <p:txBody>
          <a:bodyPr wrap="square" rtlCol="0" anchor="t">
            <a:spAutoFit/>
          </a:bodyPr>
          <a:lstStyle/>
          <a:p>
            <a:r>
              <a:rPr lang="zh-CN" altLang="en-US" sz="2400" b="1" dirty="0" smtClean="0">
                <a:sym typeface="+mn-ea"/>
              </a:rPr>
              <a:t>分析调研数据，发现</a:t>
            </a:r>
            <a:r>
              <a:rPr lang="zh-CN" altLang="en-US" sz="2400" b="1" dirty="0" smtClean="0">
                <a:sym typeface="+mn-ea"/>
              </a:rPr>
              <a:t>问题</a:t>
            </a:r>
            <a:endParaRPr lang="zh-CN" altLang="en-US" sz="2400" b="1" dirty="0" smtClean="0">
              <a:sym typeface="+mn-ea"/>
            </a:endParaRPr>
          </a:p>
        </p:txBody>
      </p:sp>
      <p:sp>
        <p:nvSpPr>
          <p:cNvPr id="6" name="文本框 5"/>
          <p:cNvSpPr txBox="1"/>
          <p:nvPr/>
        </p:nvSpPr>
        <p:spPr>
          <a:xfrm>
            <a:off x="4368800" y="5793105"/>
            <a:ext cx="2316480" cy="460375"/>
          </a:xfrm>
          <a:prstGeom prst="rect">
            <a:avLst/>
          </a:prstGeom>
          <a:noFill/>
        </p:spPr>
        <p:txBody>
          <a:bodyPr wrap="none" rtlCol="0" anchor="t">
            <a:spAutoFit/>
          </a:bodyPr>
          <a:lstStyle/>
          <a:p>
            <a:pPr algn="ctr">
              <a:buNone/>
            </a:pPr>
            <a:r>
              <a:rPr lang="zh-CN" altLang="en-US" sz="2400" b="1" dirty="0" smtClean="0">
                <a:highlight>
                  <a:srgbClr val="FF0000"/>
                </a:highlight>
                <a:latin typeface="+mn-lt"/>
                <a:ea typeface="+mn-ea"/>
                <a:sym typeface="+mn-ea"/>
              </a:rPr>
              <a:t>如何解决问题？</a:t>
            </a:r>
            <a:endParaRPr lang="zh-CN" altLang="en-US" sz="2400" b="1" dirty="0" smtClean="0">
              <a:highlight>
                <a:srgbClr val="FF0000"/>
              </a:highlight>
              <a:latin typeface="+mn-lt"/>
              <a:ea typeface="+mn-ea"/>
              <a:sym typeface="+mn-ea"/>
            </a:endParaRPr>
          </a:p>
        </p:txBody>
      </p:sp>
    </p:spTree>
  </p:cSld>
  <p:clrMapOvr>
    <a:masterClrMapping/>
  </p:clrMapOvr>
  <p:transition advClick="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941195" y="709295"/>
            <a:ext cx="7264400" cy="460375"/>
          </a:xfrm>
          <a:prstGeom prst="rect">
            <a:avLst/>
          </a:prstGeom>
          <a:noFill/>
        </p:spPr>
        <p:txBody>
          <a:bodyPr wrap="square" rtlCol="0" anchor="t">
            <a:spAutoFit/>
          </a:bodyPr>
          <a:lstStyle/>
          <a:p>
            <a:pPr algn="l">
              <a:buNone/>
            </a:pPr>
            <a:r>
              <a:rPr lang="zh-CN" altLang="en-US" sz="24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围绕解决以上问题建设，以尽量满足老师们的需求</a:t>
            </a:r>
            <a:endParaRPr lang="zh-CN" altLang="en-US" sz="2400" b="1" dirty="0" smtClean="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aphicFrame>
        <p:nvGraphicFramePr>
          <p:cNvPr id="4" name="表格 3"/>
          <p:cNvGraphicFramePr>
            <a:graphicFrameLocks noGrp="1"/>
          </p:cNvGraphicFramePr>
          <p:nvPr>
            <p:custDataLst>
              <p:tags r:id="rId1"/>
            </p:custDataLst>
          </p:nvPr>
        </p:nvGraphicFramePr>
        <p:xfrm>
          <a:off x="1466215" y="1396365"/>
          <a:ext cx="9258935" cy="4591685"/>
        </p:xfrm>
        <a:graphic>
          <a:graphicData uri="http://schemas.openxmlformats.org/drawingml/2006/table">
            <a:tbl>
              <a:tblPr firstRow="1" bandRow="1">
                <a:tableStyleId>{5940675A-B579-460E-94D1-54222C63F5DA}</a:tableStyleId>
              </a:tblPr>
              <a:tblGrid>
                <a:gridCol w="9258935"/>
              </a:tblGrid>
              <a:tr h="56134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altLang="zh-CN" sz="2400" dirty="0">
                          <a:sym typeface="+mn-ea"/>
                        </a:rPr>
                        <a:t>1</a:t>
                      </a:r>
                      <a:r>
                        <a:rPr lang="zh-CN" altLang="en-US" sz="2400" dirty="0">
                          <a:sym typeface="+mn-ea"/>
                        </a:rPr>
                        <a:t>、</a:t>
                      </a:r>
                      <a:r>
                        <a:rPr lang="zh-CN" sz="2400" dirty="0">
                          <a:sym typeface="+mn-ea"/>
                        </a:rPr>
                        <a:t>资源与教材不一致（</a:t>
                      </a:r>
                      <a:r>
                        <a:rPr lang="en-US" altLang="zh-CN" sz="2400" dirty="0">
                          <a:sym typeface="+mn-ea"/>
                        </a:rPr>
                        <a:t>ppt</a:t>
                      </a:r>
                      <a:r>
                        <a:rPr lang="zh-CN" altLang="en-US" sz="2400" dirty="0">
                          <a:sym typeface="+mn-ea"/>
                        </a:rPr>
                        <a:t>）：修改</a:t>
                      </a:r>
                      <a:endParaRPr lang="zh-CN" altLang="en-US" sz="2400" b="1" kern="1200" dirty="0" smtClean="0">
                        <a:solidFill>
                          <a:schemeClr val="tx1"/>
                        </a:solidFill>
                        <a:latin typeface="+mn-lt"/>
                        <a:ea typeface="+mn-ea"/>
                        <a:cs typeface="+mn-cs"/>
                        <a:sym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88975">
                <a:tc>
                  <a:txBody>
                    <a:bodyPr/>
                    <a:lstStyle/>
                    <a:p>
                      <a:pPr algn="l">
                        <a:buNone/>
                      </a:pPr>
                      <a:r>
                        <a:rPr lang="en-US" altLang="zh-CN" sz="2400" kern="1200" dirty="0">
                          <a:latin typeface="+mn-lt"/>
                          <a:ea typeface="+mn-ea"/>
                          <a:cs typeface="+mn-cs"/>
                        </a:rPr>
                        <a:t>2</a:t>
                      </a:r>
                      <a:r>
                        <a:rPr lang="zh-CN" altLang="en-US" sz="2400" kern="1200" dirty="0">
                          <a:latin typeface="+mn-lt"/>
                          <a:ea typeface="+mn-ea"/>
                          <a:cs typeface="+mn-cs"/>
                        </a:rPr>
                        <a:t>、</a:t>
                      </a:r>
                      <a:r>
                        <a:rPr lang="zh-CN" sz="2400" kern="1200" dirty="0">
                          <a:latin typeface="+mn-lt"/>
                          <a:ea typeface="+mn-ea"/>
                          <a:cs typeface="+mn-cs"/>
                        </a:rPr>
                        <a:t>实验都是文字内容，缺</a:t>
                      </a:r>
                      <a:r>
                        <a:rPr lang="zh-CN" sz="2400" dirty="0">
                          <a:sym typeface="+mn-ea"/>
                        </a:rPr>
                        <a:t>操作视频：录制尽可能多的</a:t>
                      </a:r>
                      <a:r>
                        <a:rPr lang="zh-CN" sz="2400" dirty="0">
                          <a:solidFill>
                            <a:srgbClr val="FF0000"/>
                          </a:solidFill>
                          <a:sym typeface="+mn-ea"/>
                        </a:rPr>
                        <a:t>操作录屏</a:t>
                      </a:r>
                      <a:endParaRPr lang="zh-CN" sz="2400" kern="1200" dirty="0">
                        <a:solidFill>
                          <a:srgbClr val="FF0000"/>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9610">
                <a:tc>
                  <a:txBody>
                    <a:bodyPr/>
                    <a:lstStyle/>
                    <a:p>
                      <a:pPr algn="l"/>
                      <a:r>
                        <a:rPr lang="en-US" altLang="zh-CN" sz="2400" kern="1200" dirty="0" smtClean="0">
                          <a:solidFill>
                            <a:schemeClr val="tx1"/>
                          </a:solidFill>
                          <a:latin typeface="+mn-lt"/>
                          <a:ea typeface="+mn-ea"/>
                          <a:cs typeface="+mn-cs"/>
                        </a:rPr>
                        <a:t>3</a:t>
                      </a:r>
                      <a:r>
                        <a:rPr lang="zh-CN" altLang="en-US" sz="2400" kern="1200" dirty="0" smtClean="0">
                          <a:solidFill>
                            <a:schemeClr val="tx1"/>
                          </a:solidFill>
                          <a:latin typeface="+mn-lt"/>
                          <a:ea typeface="+mn-ea"/>
                          <a:cs typeface="+mn-cs"/>
                        </a:rPr>
                        <a:t>、综合案例少，</a:t>
                      </a:r>
                      <a:r>
                        <a:rPr lang="zh-CN" altLang="en-US" sz="2400" dirty="0" smtClean="0">
                          <a:sym typeface="+mn-ea"/>
                        </a:rPr>
                        <a:t>资源更新：补充切合实际的</a:t>
                      </a:r>
                      <a:r>
                        <a:rPr lang="zh-CN" altLang="en-US" sz="2400" dirty="0" smtClean="0">
                          <a:solidFill>
                            <a:srgbClr val="FF0000"/>
                          </a:solidFill>
                          <a:sym typeface="+mn-ea"/>
                        </a:rPr>
                        <a:t>实验案例、思政案例</a:t>
                      </a:r>
                      <a:endParaRPr lang="zh-CN" altLang="en-US" sz="2400" kern="1200" dirty="0" smtClean="0">
                        <a:solidFill>
                          <a:srgbClr val="FF0000"/>
                        </a:solidFill>
                        <a:latin typeface="+mn-lt"/>
                        <a:ea typeface="+mn-ea"/>
                        <a:cs typeface="+mn-cs"/>
                        <a:sym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algn="l"/>
                      <a:r>
                        <a:rPr lang="en-US" altLang="zh-CN" sz="2400" kern="1200" dirty="0" smtClean="0">
                          <a:solidFill>
                            <a:schemeClr val="tx1"/>
                          </a:solidFill>
                          <a:latin typeface="+mn-lt"/>
                          <a:ea typeface="+mn-ea"/>
                          <a:cs typeface="+mn-cs"/>
                        </a:rPr>
                        <a:t>4</a:t>
                      </a:r>
                      <a:r>
                        <a:rPr lang="zh-CN" altLang="en-US" sz="2400" kern="1200" dirty="0" smtClean="0">
                          <a:solidFill>
                            <a:schemeClr val="tx1"/>
                          </a:solidFill>
                          <a:latin typeface="+mn-lt"/>
                          <a:ea typeface="+mn-ea"/>
                          <a:cs typeface="+mn-cs"/>
                        </a:rPr>
                        <a:t>、如何满足不同环境需求：只设计数据库案例</a:t>
                      </a:r>
                      <a:endParaRPr lang="zh-CN" altLang="en-US" sz="2400" kern="1200" dirty="0" smtClean="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algn="l">
                        <a:buNone/>
                      </a:pPr>
                      <a:r>
                        <a:rPr lang="en-US" altLang="zh-CN" sz="2400" kern="1200" dirty="0" smtClean="0">
                          <a:solidFill>
                            <a:schemeClr val="tx1"/>
                          </a:solidFill>
                          <a:latin typeface="+mn-lt"/>
                          <a:ea typeface="+mn-ea"/>
                          <a:cs typeface="+mn-cs"/>
                        </a:rPr>
                        <a:t>5</a:t>
                      </a:r>
                      <a:r>
                        <a:rPr lang="zh-CN" altLang="en-US" sz="2400" kern="1200" dirty="0" smtClean="0">
                          <a:solidFill>
                            <a:schemeClr val="tx1"/>
                          </a:solidFill>
                          <a:latin typeface="+mn-lt"/>
                          <a:ea typeface="+mn-ea"/>
                          <a:cs typeface="+mn-cs"/>
                        </a:rPr>
                        <a:t>、多校联合共建</a:t>
                      </a:r>
                      <a:r>
                        <a:rPr lang="zh-CN" altLang="en-US" sz="2400" dirty="0" smtClean="0">
                          <a:sym typeface="+mn-ea"/>
                        </a:rPr>
                        <a:t>：增加课程关注度和使用率，维护课程群</a:t>
                      </a:r>
                      <a:endParaRPr lang="zh-CN" altLang="en-US" sz="2400" kern="1200" dirty="0" smtClean="0">
                        <a:solidFill>
                          <a:schemeClr val="tx1"/>
                        </a:solidFill>
                        <a:latin typeface="+mn-lt"/>
                        <a:ea typeface="+mn-ea"/>
                        <a:cs typeface="+mn-cs"/>
                        <a:sym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algn="l">
                        <a:buNone/>
                      </a:pPr>
                      <a:r>
                        <a:rPr lang="en-US" altLang="zh-CN" sz="2400">
                          <a:sym typeface="+mn-ea"/>
                        </a:rPr>
                        <a:t>6</a:t>
                      </a:r>
                      <a:r>
                        <a:rPr lang="zh-CN" altLang="en-US" sz="2400">
                          <a:sym typeface="+mn-ea"/>
                        </a:rPr>
                        <a:t>、教材勘误：为再版做修正</a:t>
                      </a:r>
                      <a:endParaRPr lang="zh-CN" altLang="en-US" sz="2400" kern="1200" dirty="0" smtClean="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algn="l">
                        <a:buNone/>
                      </a:pPr>
                      <a:r>
                        <a:rPr lang="en-US" altLang="zh-CN" sz="2400">
                          <a:sym typeface="+mn-ea"/>
                        </a:rPr>
                        <a:t>7</a:t>
                      </a:r>
                      <a:r>
                        <a:rPr lang="zh-CN" altLang="en-US" sz="2400">
                          <a:sym typeface="+mn-ea"/>
                        </a:rPr>
                        <a:t>、出版实验指导书：补充案例</a:t>
                      </a:r>
                      <a:endParaRPr lang="zh-CN" altLang="en-US" sz="2400" kern="1200" dirty="0" smtClean="0">
                        <a:solidFill>
                          <a:schemeClr val="tx1"/>
                        </a:solidFill>
                        <a:latin typeface="+mn-lt"/>
                        <a:ea typeface="+mn-ea"/>
                        <a:cs typeface="+mn-cs"/>
                        <a:sym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矩形 9"/>
          <p:cNvSpPr/>
          <p:nvPr/>
        </p:nvSpPr>
        <p:spPr>
          <a:xfrm>
            <a:off x="0" y="0"/>
            <a:ext cx="4154805" cy="6934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smtClean="0">
                <a:ln>
                  <a:noFill/>
                </a:ln>
                <a:solidFill>
                  <a:schemeClr val="bg1"/>
                </a:solidFill>
                <a:effectLst/>
                <a:uLnTx/>
                <a:uFillTx/>
                <a:latin typeface="等线" panose="02010600030101010101" charset="-122"/>
                <a:ea typeface="等线" panose="02010600030101010101" charset="-122"/>
                <a:cs typeface="+mn-cs"/>
              </a:rPr>
              <a:t>3.</a:t>
            </a:r>
            <a:r>
              <a:rPr kumimoji="0" lang="zh-CN" altLang="en-US" sz="3200" b="1" i="0" u="none" strike="noStrike" kern="1200" cap="none" spc="0" normalizeH="0" baseline="0" noProof="0" dirty="0" smtClean="0">
                <a:ln>
                  <a:noFill/>
                </a:ln>
                <a:solidFill>
                  <a:schemeClr val="bg1"/>
                </a:solidFill>
                <a:effectLst/>
                <a:uLnTx/>
                <a:uFillTx/>
                <a:latin typeface="等线" panose="02010600030101010101" charset="-122"/>
                <a:ea typeface="等线" panose="02010600030101010101" charset="-122"/>
                <a:cs typeface="+mn-cs"/>
              </a:rPr>
              <a:t>持续优化</a:t>
            </a:r>
            <a:r>
              <a:rPr kumimoji="0" lang="zh-CN" altLang="en-US" sz="3200" b="1" i="0" u="none" strike="noStrike" kern="1200" cap="none" spc="0" normalizeH="0" baseline="0" noProof="0" dirty="0" smtClean="0">
                <a:ln>
                  <a:noFill/>
                </a:ln>
                <a:solidFill>
                  <a:schemeClr val="bg1"/>
                </a:solidFill>
                <a:effectLst/>
                <a:uLnTx/>
                <a:uFillTx/>
                <a:latin typeface="等线" panose="02010600030101010101" charset="-122"/>
                <a:ea typeface="等线" panose="02010600030101010101" charset="-122"/>
                <a:cs typeface="+mn-cs"/>
              </a:rPr>
              <a:t>资源</a:t>
            </a:r>
            <a:endParaRPr kumimoji="0" lang="zh-CN" altLang="en-US" sz="3200" b="1" i="0" u="none" strike="noStrike" kern="1200" cap="none" spc="0" normalizeH="0" baseline="0" noProof="0" dirty="0" smtClean="0">
              <a:ln>
                <a:noFill/>
              </a:ln>
              <a:solidFill>
                <a:schemeClr val="bg1"/>
              </a:solidFill>
              <a:effectLst/>
              <a:uLnTx/>
              <a:uFillTx/>
              <a:latin typeface="等线" panose="02010600030101010101" charset="-122"/>
              <a:ea typeface="等线" panose="02010600030101010101" charset="-122"/>
              <a:cs typeface="+mn-cs"/>
            </a:endParaRPr>
          </a:p>
        </p:txBody>
      </p:sp>
      <p:sp>
        <p:nvSpPr>
          <p:cNvPr id="3" name="文本框 2"/>
          <p:cNvSpPr txBox="1"/>
          <p:nvPr/>
        </p:nvSpPr>
        <p:spPr>
          <a:xfrm>
            <a:off x="737235" y="1150620"/>
            <a:ext cx="3001010" cy="582295"/>
          </a:xfrm>
          <a:prstGeom prst="rect">
            <a:avLst/>
          </a:prstGeom>
          <a:noFill/>
        </p:spPr>
        <p:txBody>
          <a:bodyPr wrap="square" rtlCol="0" anchor="t">
            <a:noAutofit/>
          </a:bodyPr>
          <a:p>
            <a:pPr algn="ctr"/>
            <a:r>
              <a:rPr lang="zh-CN" altLang="en-US" sz="2800" b="1" dirty="0">
                <a:solidFill>
                  <a:srgbClr val="FF0000"/>
                </a:solidFill>
                <a:latin typeface="楷体" panose="02010609060101010101" charset="-122"/>
                <a:ea typeface="楷体" panose="02010609060101010101" charset="-122"/>
                <a:sym typeface="楷体_GB2312" panose="02010609030101010101" pitchFamily="49" charset="-122"/>
              </a:rPr>
              <a:t>解决主要问题</a:t>
            </a:r>
            <a:endParaRPr lang="zh-CN" altLang="en-US" sz="2800" b="1" dirty="0">
              <a:solidFill>
                <a:srgbClr val="FF0000"/>
              </a:solidFill>
              <a:latin typeface="楷体" panose="02010609060101010101" charset="-122"/>
              <a:ea typeface="楷体" panose="02010609060101010101" charset="-122"/>
              <a:sym typeface="楷体_GB2312" panose="02010609030101010101" pitchFamily="49" charset="-122"/>
            </a:endParaRPr>
          </a:p>
        </p:txBody>
      </p:sp>
      <p:grpSp>
        <p:nvGrpSpPr>
          <p:cNvPr id="6" name="组合 5"/>
          <p:cNvGrpSpPr/>
          <p:nvPr/>
        </p:nvGrpSpPr>
        <p:grpSpPr>
          <a:xfrm>
            <a:off x="1866265" y="1548130"/>
            <a:ext cx="6518916" cy="3537585"/>
            <a:chOff x="968" y="3116"/>
            <a:chExt cx="11274" cy="6118"/>
          </a:xfrm>
          <a:solidFill>
            <a:schemeClr val="bg1"/>
          </a:solidFill>
        </p:grpSpPr>
        <p:sp>
          <p:nvSpPr>
            <p:cNvPr id="24" name="Freeform 23"/>
            <p:cNvSpPr/>
            <p:nvPr>
              <p:custDataLst>
                <p:tags r:id="rId1"/>
              </p:custDataLst>
            </p:nvPr>
          </p:nvSpPr>
          <p:spPr>
            <a:xfrm>
              <a:off x="6356" y="3116"/>
              <a:ext cx="5765" cy="1646"/>
            </a:xfrm>
            <a:custGeom>
              <a:avLst/>
              <a:gdLst>
                <a:gd name="connsiteX0" fmla="*/ 0 w 2198526"/>
                <a:gd name="connsiteY0" fmla="*/ 0 h 670282"/>
                <a:gd name="connsiteX1" fmla="*/ 2198526 w 2198526"/>
                <a:gd name="connsiteY1" fmla="*/ 0 h 670282"/>
                <a:gd name="connsiteX2" fmla="*/ 2198526 w 2198526"/>
                <a:gd name="connsiteY2" fmla="*/ 670282 h 670282"/>
                <a:gd name="connsiteX3" fmla="*/ 0 w 2198526"/>
                <a:gd name="connsiteY3" fmla="*/ 670282 h 670282"/>
                <a:gd name="connsiteX4" fmla="*/ 0 w 2198526"/>
                <a:gd name="connsiteY4" fmla="*/ 0 h 670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8526" h="670282">
                  <a:moveTo>
                    <a:pt x="0" y="0"/>
                  </a:moveTo>
                  <a:lnTo>
                    <a:pt x="2198526" y="0"/>
                  </a:lnTo>
                  <a:lnTo>
                    <a:pt x="2198526" y="670282"/>
                  </a:lnTo>
                  <a:lnTo>
                    <a:pt x="0" y="670282"/>
                  </a:lnTo>
                  <a:lnTo>
                    <a:pt x="0" y="0"/>
                  </a:lnTo>
                  <a:close/>
                </a:path>
              </a:pathLst>
            </a:custGeom>
            <a:grpFill/>
          </p:spPr>
          <p:style>
            <a:lnRef idx="2">
              <a:schemeClr val="accent5">
                <a:shade val="50000"/>
              </a:schemeClr>
            </a:lnRef>
            <a:fillRef idx="1">
              <a:schemeClr val="accent5"/>
            </a:fillRef>
            <a:effectRef idx="0">
              <a:schemeClr val="accent5"/>
            </a:effectRef>
            <a:fontRef idx="minor">
              <a:schemeClr val="lt1"/>
            </a:fontRef>
          </p:style>
          <p:txBody>
            <a:bodyPr spcFirstLastPara="0" vert="horz" wrap="square" lIns="90000" tIns="46800" rIns="90000" bIns="46800" numCol="1" spcCol="1270" anchor="ctr" anchorCtr="0">
              <a:normAutofit/>
            </a:bodyPr>
            <a:p>
              <a:pPr marL="0" marR="0" lvl="0" indent="0" algn="ctr" defTabSz="533400" rtl="0" eaLnBrk="1" fontAlgn="auto" latinLnBrk="0" hangingPunct="1">
                <a:lnSpc>
                  <a:spcPct val="120000"/>
                </a:lnSpc>
                <a:spcBef>
                  <a:spcPct val="0"/>
                </a:spcBef>
                <a:spcAft>
                  <a:spcPct val="35000"/>
                </a:spcAft>
                <a:buClrTx/>
                <a:buSzTx/>
                <a:buFontTx/>
                <a:buNone/>
                <a:defRPr/>
              </a:pPr>
              <a:r>
                <a:rPr lang="zh-CN" altLang="en-US" sz="2800" spc="300" dirty="0">
                  <a:solidFill>
                    <a:schemeClr val="tx1"/>
                  </a:solidFill>
                  <a:latin typeface="楷体" panose="02010609060101010101" charset="-122"/>
                  <a:ea typeface="楷体" panose="02010609060101010101" charset="-122"/>
                  <a:cs typeface="楷体" panose="02010609060101010101" charset="-122"/>
                  <a:sym typeface="+mn-ea"/>
                </a:rPr>
                <a:t>ppt与教材不一致</a:t>
              </a:r>
              <a:endParaRPr kumimoji="0" lang="zh-CN" altLang="en-US" sz="2800" i="0" u="none" strike="noStrike" kern="1200" cap="none" spc="300" normalizeH="0" noProof="0" dirty="0">
                <a:ln>
                  <a:noFill/>
                </a:ln>
                <a:solidFill>
                  <a:schemeClr val="tx1"/>
                </a:solidFill>
                <a:effectLst/>
                <a:uLnTx/>
                <a:uFillTx/>
                <a:latin typeface="楷体" panose="02010609060101010101" charset="-122"/>
                <a:ea typeface="楷体" panose="02010609060101010101" charset="-122"/>
                <a:cs typeface="楷体" panose="02010609060101010101" charset="-122"/>
                <a:sym typeface="+mn-ea"/>
              </a:endParaRPr>
            </a:p>
          </p:txBody>
        </p:sp>
        <p:sp>
          <p:nvSpPr>
            <p:cNvPr id="26" name="Freeform 25"/>
            <p:cNvSpPr/>
            <p:nvPr>
              <p:custDataLst>
                <p:tags r:id="rId2"/>
              </p:custDataLst>
            </p:nvPr>
          </p:nvSpPr>
          <p:spPr>
            <a:xfrm>
              <a:off x="6356" y="5352"/>
              <a:ext cx="5823" cy="1646"/>
            </a:xfrm>
            <a:custGeom>
              <a:avLst/>
              <a:gdLst>
                <a:gd name="connsiteX0" fmla="*/ 0 w 2198526"/>
                <a:gd name="connsiteY0" fmla="*/ 0 h 670282"/>
                <a:gd name="connsiteX1" fmla="*/ 2198526 w 2198526"/>
                <a:gd name="connsiteY1" fmla="*/ 0 h 670282"/>
                <a:gd name="connsiteX2" fmla="*/ 2198526 w 2198526"/>
                <a:gd name="connsiteY2" fmla="*/ 670282 h 670282"/>
                <a:gd name="connsiteX3" fmla="*/ 0 w 2198526"/>
                <a:gd name="connsiteY3" fmla="*/ 670282 h 670282"/>
                <a:gd name="connsiteX4" fmla="*/ 0 w 2198526"/>
                <a:gd name="connsiteY4" fmla="*/ 0 h 670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8526" h="670282">
                  <a:moveTo>
                    <a:pt x="0" y="0"/>
                  </a:moveTo>
                  <a:lnTo>
                    <a:pt x="2198526" y="0"/>
                  </a:lnTo>
                  <a:lnTo>
                    <a:pt x="2198526" y="670282"/>
                  </a:lnTo>
                  <a:lnTo>
                    <a:pt x="0" y="670282"/>
                  </a:lnTo>
                  <a:lnTo>
                    <a:pt x="0" y="0"/>
                  </a:lnTo>
                  <a:close/>
                </a:path>
              </a:pathLst>
            </a:custGeom>
            <a:grpFill/>
          </p:spPr>
          <p:style>
            <a:lnRef idx="2">
              <a:schemeClr val="accent5">
                <a:shade val="50000"/>
              </a:schemeClr>
            </a:lnRef>
            <a:fillRef idx="1">
              <a:schemeClr val="accent5"/>
            </a:fillRef>
            <a:effectRef idx="0">
              <a:schemeClr val="accent5"/>
            </a:effectRef>
            <a:fontRef idx="minor">
              <a:schemeClr val="lt1"/>
            </a:fontRef>
          </p:style>
          <p:txBody>
            <a:bodyPr spcFirstLastPara="0" vert="horz" wrap="square" lIns="90000" tIns="46800" rIns="90000" bIns="46800" numCol="1" spcCol="1270" anchor="ctr" anchorCtr="0">
              <a:normAutofit/>
            </a:bodyPr>
            <a:p>
              <a:pPr lvl="0" algn="ctr" defTabSz="533400">
                <a:lnSpc>
                  <a:spcPct val="120000"/>
                </a:lnSpc>
                <a:spcBef>
                  <a:spcPct val="0"/>
                </a:spcBef>
                <a:spcAft>
                  <a:spcPct val="35000"/>
                </a:spcAft>
                <a:defRPr/>
              </a:pPr>
              <a:r>
                <a:rPr lang="zh-CN" altLang="en-US" sz="2800" spc="300" dirty="0">
                  <a:solidFill>
                    <a:schemeClr val="tx1"/>
                  </a:solidFill>
                  <a:latin typeface="楷体" panose="02010609060101010101" charset="-122"/>
                  <a:ea typeface="楷体" panose="02010609060101010101" charset="-122"/>
                  <a:cs typeface="Open Sans" panose="020B0606030504020204" pitchFamily="34" charset="0"/>
                </a:rPr>
                <a:t>实验缺少操作视频</a:t>
              </a:r>
              <a:endParaRPr lang="zh-CN" altLang="en-US" sz="2800" spc="300" dirty="0">
                <a:solidFill>
                  <a:schemeClr val="tx1"/>
                </a:solidFill>
                <a:latin typeface="楷体" panose="02010609060101010101" charset="-122"/>
                <a:ea typeface="楷体" panose="02010609060101010101" charset="-122"/>
                <a:cs typeface="Open Sans" panose="020B0606030504020204" pitchFamily="34" charset="0"/>
              </a:endParaRPr>
            </a:p>
          </p:txBody>
        </p:sp>
        <p:sp>
          <p:nvSpPr>
            <p:cNvPr id="33" name="Freeform 27"/>
            <p:cNvSpPr/>
            <p:nvPr>
              <p:custDataLst>
                <p:tags r:id="rId3"/>
              </p:custDataLst>
            </p:nvPr>
          </p:nvSpPr>
          <p:spPr>
            <a:xfrm>
              <a:off x="6423" y="7588"/>
              <a:ext cx="5819" cy="1646"/>
            </a:xfrm>
            <a:custGeom>
              <a:avLst/>
              <a:gdLst>
                <a:gd name="connsiteX0" fmla="*/ 0 w 2198526"/>
                <a:gd name="connsiteY0" fmla="*/ 0 h 670282"/>
                <a:gd name="connsiteX1" fmla="*/ 2198526 w 2198526"/>
                <a:gd name="connsiteY1" fmla="*/ 0 h 670282"/>
                <a:gd name="connsiteX2" fmla="*/ 2198526 w 2198526"/>
                <a:gd name="connsiteY2" fmla="*/ 670282 h 670282"/>
                <a:gd name="connsiteX3" fmla="*/ 0 w 2198526"/>
                <a:gd name="connsiteY3" fmla="*/ 670282 h 670282"/>
                <a:gd name="connsiteX4" fmla="*/ 0 w 2198526"/>
                <a:gd name="connsiteY4" fmla="*/ 0 h 670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8526" h="670282">
                  <a:moveTo>
                    <a:pt x="0" y="0"/>
                  </a:moveTo>
                  <a:lnTo>
                    <a:pt x="2198526" y="0"/>
                  </a:lnTo>
                  <a:lnTo>
                    <a:pt x="2198526" y="670282"/>
                  </a:lnTo>
                  <a:lnTo>
                    <a:pt x="0" y="670282"/>
                  </a:lnTo>
                  <a:lnTo>
                    <a:pt x="0" y="0"/>
                  </a:lnTo>
                  <a:close/>
                </a:path>
              </a:pathLst>
            </a:custGeom>
            <a:grpFill/>
          </p:spPr>
          <p:style>
            <a:lnRef idx="2">
              <a:schemeClr val="accent5">
                <a:shade val="50000"/>
              </a:schemeClr>
            </a:lnRef>
            <a:fillRef idx="1">
              <a:schemeClr val="accent5"/>
            </a:fillRef>
            <a:effectRef idx="0">
              <a:schemeClr val="accent5"/>
            </a:effectRef>
            <a:fontRef idx="minor">
              <a:schemeClr val="lt1"/>
            </a:fontRef>
          </p:style>
          <p:txBody>
            <a:bodyPr spcFirstLastPara="0" vert="horz" wrap="square" lIns="90000" tIns="46800" rIns="90000" bIns="46800" numCol="1" spcCol="1270" anchor="ctr" anchorCtr="0">
              <a:normAutofit lnSpcReduction="10000"/>
            </a:bodyPr>
            <a:p>
              <a:pPr lvl="0" algn="l" defTabSz="533400">
                <a:lnSpc>
                  <a:spcPct val="120000"/>
                </a:lnSpc>
                <a:spcBef>
                  <a:spcPct val="0"/>
                </a:spcBef>
                <a:spcAft>
                  <a:spcPct val="35000"/>
                </a:spcAft>
                <a:defRPr/>
              </a:pPr>
              <a:r>
                <a:rPr lang="zh-CN" altLang="en-US" sz="2400" dirty="0" smtClean="0">
                  <a:solidFill>
                    <a:schemeClr val="tx1"/>
                  </a:solidFill>
                  <a:latin typeface="楷体" panose="02010609060101010101" charset="-122"/>
                  <a:ea typeface="楷体" panose="02010609060101010101" charset="-122"/>
                  <a:sym typeface="+mn-ea"/>
                </a:rPr>
                <a:t>如何满足不同环境需求</a:t>
              </a:r>
              <a:endParaRPr lang="zh-CN" altLang="en-US" sz="2400" b="1" spc="300" dirty="0" smtClean="0">
                <a:solidFill>
                  <a:schemeClr val="tx1"/>
                </a:solidFill>
                <a:latin typeface="楷体" panose="02010609060101010101" charset="-122"/>
                <a:ea typeface="楷体" panose="02010609060101010101" charset="-122"/>
                <a:cs typeface="Open Sans" panose="020B0606030504020204" pitchFamily="34" charset="0"/>
                <a:sym typeface="+mn-ea"/>
              </a:endParaRPr>
            </a:p>
          </p:txBody>
        </p:sp>
        <p:cxnSp>
          <p:nvCxnSpPr>
            <p:cNvPr id="13" name="直接连接符 12"/>
            <p:cNvCxnSpPr/>
            <p:nvPr>
              <p:custDataLst>
                <p:tags r:id="rId4"/>
              </p:custDataLst>
            </p:nvPr>
          </p:nvCxnSpPr>
          <p:spPr>
            <a:xfrm flipH="1">
              <a:off x="6074" y="3818"/>
              <a:ext cx="250" cy="32"/>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cxnSp>
          <p:nvCxnSpPr>
            <p:cNvPr id="27" name="直接连接符 26"/>
            <p:cNvCxnSpPr/>
            <p:nvPr>
              <p:custDataLst>
                <p:tags r:id="rId5"/>
              </p:custDataLst>
            </p:nvPr>
          </p:nvCxnSpPr>
          <p:spPr>
            <a:xfrm flipH="1">
              <a:off x="6042" y="6240"/>
              <a:ext cx="226" cy="0"/>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cxnSp>
          <p:nvCxnSpPr>
            <p:cNvPr id="29" name="直接连接符 28"/>
            <p:cNvCxnSpPr/>
            <p:nvPr>
              <p:custDataLst>
                <p:tags r:id="rId6"/>
              </p:custDataLst>
            </p:nvPr>
          </p:nvCxnSpPr>
          <p:spPr>
            <a:xfrm flipH="1">
              <a:off x="6119" y="8631"/>
              <a:ext cx="226" cy="0"/>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cxnSp>
          <p:nvCxnSpPr>
            <p:cNvPr id="16" name="直接连接符 15"/>
            <p:cNvCxnSpPr/>
            <p:nvPr>
              <p:custDataLst>
                <p:tags r:id="rId7"/>
              </p:custDataLst>
            </p:nvPr>
          </p:nvCxnSpPr>
          <p:spPr>
            <a:xfrm>
              <a:off x="6042" y="3812"/>
              <a:ext cx="0" cy="4819"/>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cxnSp>
          <p:nvCxnSpPr>
            <p:cNvPr id="21" name="直接连接符 20"/>
            <p:cNvCxnSpPr/>
            <p:nvPr>
              <p:custDataLst>
                <p:tags r:id="rId8"/>
              </p:custDataLst>
            </p:nvPr>
          </p:nvCxnSpPr>
          <p:spPr>
            <a:xfrm flipH="1">
              <a:off x="3806" y="5970"/>
              <a:ext cx="2268" cy="22"/>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sp>
          <p:nvSpPr>
            <p:cNvPr id="5" name="矩形 4"/>
            <p:cNvSpPr/>
            <p:nvPr/>
          </p:nvSpPr>
          <p:spPr>
            <a:xfrm>
              <a:off x="968" y="5139"/>
              <a:ext cx="2889" cy="1684"/>
            </a:xfrm>
            <a:prstGeom prst="rect">
              <a:avLst/>
            </a:prstGeom>
            <a:grpFill/>
          </p:spPr>
          <p:style>
            <a:lnRef idx="2">
              <a:schemeClr val="accent5">
                <a:shade val="50000"/>
              </a:schemeClr>
            </a:lnRef>
            <a:fillRef idx="1">
              <a:schemeClr val="accent5"/>
            </a:fillRef>
            <a:effectRef idx="0">
              <a:schemeClr val="accent5"/>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mn-cs"/>
                </a:rPr>
                <a:t>调研</a:t>
              </a:r>
              <a:endParaRPr kumimoji="0" lang="zh-CN" altLang="en-US" sz="28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mn-cs"/>
              </a:endParaRPr>
            </a:p>
          </p:txBody>
        </p:sp>
      </p:grpSp>
      <p:sp>
        <p:nvSpPr>
          <p:cNvPr id="7" name="文本框 6"/>
          <p:cNvSpPr txBox="1"/>
          <p:nvPr/>
        </p:nvSpPr>
        <p:spPr>
          <a:xfrm>
            <a:off x="3738245" y="2789555"/>
            <a:ext cx="880110" cy="829945"/>
          </a:xfrm>
          <a:prstGeom prst="rect">
            <a:avLst/>
          </a:prstGeom>
          <a:noFill/>
        </p:spPr>
        <p:txBody>
          <a:bodyPr wrap="square" rtlCol="0" anchor="t">
            <a:spAutoFit/>
          </a:bodyPr>
          <a:p>
            <a:r>
              <a:rPr lang="zh-CN" altLang="en-US" sz="2400" dirty="0">
                <a:latin typeface="微软雅黑" panose="020B0503020204020204" pitchFamily="34" charset="-122"/>
                <a:ea typeface="微软雅黑" panose="020B0503020204020204" pitchFamily="34" charset="-122"/>
                <a:sym typeface="楷体_GB2312" panose="02010609030101010101" pitchFamily="49" charset="-122"/>
              </a:rPr>
              <a:t>主要问题</a:t>
            </a:r>
            <a:endParaRPr lang="zh-CN" altLang="en-US" sz="2400" dirty="0">
              <a:latin typeface="微软雅黑" panose="020B0503020204020204" pitchFamily="34" charset="-122"/>
              <a:ea typeface="微软雅黑" panose="020B0503020204020204" pitchFamily="34" charset="-122"/>
              <a:sym typeface="楷体_GB2312" panose="02010609030101010101" pitchFamily="49" charset="-122"/>
            </a:endParaRPr>
          </a:p>
        </p:txBody>
      </p:sp>
      <p:sp>
        <p:nvSpPr>
          <p:cNvPr id="2" name="文本框 1"/>
          <p:cNvSpPr txBox="1"/>
          <p:nvPr/>
        </p:nvSpPr>
        <p:spPr>
          <a:xfrm>
            <a:off x="8587740" y="1732915"/>
            <a:ext cx="3001010" cy="582295"/>
          </a:xfrm>
          <a:prstGeom prst="rect">
            <a:avLst/>
          </a:prstGeom>
          <a:noFill/>
        </p:spPr>
        <p:txBody>
          <a:bodyPr wrap="square" rtlCol="0" anchor="t">
            <a:noAutofit/>
          </a:bodyPr>
          <a:p>
            <a:pPr algn="ctr"/>
            <a:r>
              <a:rPr lang="zh-CN" altLang="en-US" sz="2400" b="1" dirty="0">
                <a:solidFill>
                  <a:srgbClr val="FF0000"/>
                </a:solidFill>
                <a:latin typeface="楷体" panose="02010609060101010101" charset="-122"/>
                <a:ea typeface="楷体" panose="02010609060101010101" charset="-122"/>
                <a:sym typeface="楷体_GB2312" panose="02010609030101010101" pitchFamily="49" charset="-122"/>
              </a:rPr>
              <a:t>修改</a:t>
            </a:r>
            <a:r>
              <a:rPr lang="en-US" altLang="zh-CN" sz="2400" b="1" dirty="0">
                <a:solidFill>
                  <a:srgbClr val="FF0000"/>
                </a:solidFill>
                <a:latin typeface="楷体" panose="02010609060101010101" charset="-122"/>
                <a:ea typeface="楷体" panose="02010609060101010101" charset="-122"/>
                <a:sym typeface="楷体_GB2312" panose="02010609030101010101" pitchFamily="49" charset="-122"/>
              </a:rPr>
              <a:t>PPT</a:t>
            </a:r>
            <a:r>
              <a:rPr lang="zh-CN" altLang="en-US" sz="2400" b="1" dirty="0">
                <a:solidFill>
                  <a:srgbClr val="FF0000"/>
                </a:solidFill>
                <a:latin typeface="楷体" panose="02010609060101010101" charset="-122"/>
                <a:ea typeface="楷体" panose="02010609060101010101" charset="-122"/>
                <a:sym typeface="楷体_GB2312" panose="02010609030101010101" pitchFamily="49" charset="-122"/>
              </a:rPr>
              <a:t>与教材配套</a:t>
            </a:r>
            <a:endParaRPr lang="zh-CN" altLang="en-US" sz="2400" b="1" dirty="0">
              <a:solidFill>
                <a:srgbClr val="FF0000"/>
              </a:solidFill>
              <a:latin typeface="楷体" panose="02010609060101010101" charset="-122"/>
              <a:ea typeface="楷体" panose="02010609060101010101" charset="-122"/>
              <a:sym typeface="楷体_GB2312" panose="02010609030101010101" pitchFamily="49" charset="-122"/>
            </a:endParaRPr>
          </a:p>
        </p:txBody>
      </p:sp>
      <p:sp>
        <p:nvSpPr>
          <p:cNvPr id="4" name="文本框 3"/>
          <p:cNvSpPr txBox="1"/>
          <p:nvPr/>
        </p:nvSpPr>
        <p:spPr>
          <a:xfrm>
            <a:off x="8712200" y="2913380"/>
            <a:ext cx="3001010" cy="582295"/>
          </a:xfrm>
          <a:prstGeom prst="rect">
            <a:avLst/>
          </a:prstGeom>
          <a:noFill/>
        </p:spPr>
        <p:txBody>
          <a:bodyPr wrap="square" rtlCol="0" anchor="t">
            <a:noAutofit/>
          </a:bodyPr>
          <a:p>
            <a:pPr algn="ctr"/>
            <a:r>
              <a:rPr lang="zh-CN" altLang="en-US" sz="2400" b="1" dirty="0">
                <a:solidFill>
                  <a:srgbClr val="FF0000"/>
                </a:solidFill>
                <a:latin typeface="楷体" panose="02010609060101010101" charset="-122"/>
                <a:ea typeface="楷体" panose="02010609060101010101" charset="-122"/>
                <a:sym typeface="楷体_GB2312" panose="02010609030101010101" pitchFamily="49" charset="-122"/>
              </a:rPr>
              <a:t>录制说课、操作视频</a:t>
            </a:r>
            <a:endParaRPr lang="zh-CN" altLang="en-US" sz="2400" b="1" dirty="0">
              <a:solidFill>
                <a:srgbClr val="FF0000"/>
              </a:solidFill>
              <a:latin typeface="楷体" panose="02010609060101010101" charset="-122"/>
              <a:ea typeface="楷体" panose="02010609060101010101" charset="-122"/>
              <a:sym typeface="楷体_GB2312" panose="02010609030101010101" pitchFamily="49" charset="-122"/>
            </a:endParaRPr>
          </a:p>
        </p:txBody>
      </p:sp>
      <p:sp>
        <p:nvSpPr>
          <p:cNvPr id="8" name="文本框 7"/>
          <p:cNvSpPr txBox="1"/>
          <p:nvPr/>
        </p:nvSpPr>
        <p:spPr>
          <a:xfrm>
            <a:off x="8841105" y="4318635"/>
            <a:ext cx="3001010" cy="582295"/>
          </a:xfrm>
          <a:prstGeom prst="rect">
            <a:avLst/>
          </a:prstGeom>
          <a:noFill/>
        </p:spPr>
        <p:txBody>
          <a:bodyPr wrap="square" rtlCol="0" anchor="t">
            <a:noAutofit/>
          </a:bodyPr>
          <a:p>
            <a:pPr algn="ctr"/>
            <a:r>
              <a:rPr lang="zh-CN" altLang="en-US" sz="2400" dirty="0" smtClean="0">
                <a:solidFill>
                  <a:srgbClr val="FF0000"/>
                </a:solidFill>
                <a:sym typeface="+mn-ea"/>
              </a:rPr>
              <a:t>只设计数据库案例</a:t>
            </a:r>
            <a:endParaRPr lang="zh-CN" altLang="en-US" sz="2400" b="1" dirty="0" smtClean="0">
              <a:solidFill>
                <a:srgbClr val="FF0000"/>
              </a:solidFill>
              <a:latin typeface="楷体" panose="02010609060101010101" charset="-122"/>
              <a:ea typeface="楷体" panose="02010609060101010101" charset="-122"/>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1" name="矩形 30"/>
          <p:cNvSpPr/>
          <p:nvPr/>
        </p:nvSpPr>
        <p:spPr>
          <a:xfrm>
            <a:off x="11847443"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3" name="组合 2"/>
          <p:cNvGrpSpPr/>
          <p:nvPr/>
        </p:nvGrpSpPr>
        <p:grpSpPr>
          <a:xfrm>
            <a:off x="1652905" y="2320290"/>
            <a:ext cx="8660765" cy="1196975"/>
            <a:chOff x="2140" y="1118"/>
            <a:chExt cx="13639" cy="1885"/>
          </a:xfrm>
        </p:grpSpPr>
        <p:grpSp>
          <p:nvGrpSpPr>
            <p:cNvPr id="44" name="组合 43"/>
            <p:cNvGrpSpPr/>
            <p:nvPr/>
          </p:nvGrpSpPr>
          <p:grpSpPr>
            <a:xfrm>
              <a:off x="2140" y="1118"/>
              <a:ext cx="2340" cy="1885"/>
              <a:chOff x="1285866" y="680041"/>
              <a:chExt cx="1486135" cy="1196738"/>
            </a:xfrm>
          </p:grpSpPr>
          <p:sp>
            <p:nvSpPr>
              <p:cNvPr id="37" name="矩形 36"/>
              <p:cNvSpPr/>
              <p:nvPr/>
            </p:nvSpPr>
            <p:spPr>
              <a:xfrm rot="2528542">
                <a:off x="1577286" y="682063"/>
                <a:ext cx="1194715" cy="1194716"/>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a:ln>
                    <a:noFill/>
                  </a:ln>
                  <a:solidFill>
                    <a:prstClr val="white"/>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sp>
            <p:nvSpPr>
              <p:cNvPr id="38" name="矩形 37"/>
              <p:cNvSpPr/>
              <p:nvPr/>
            </p:nvSpPr>
            <p:spPr>
              <a:xfrm rot="2528542">
                <a:off x="1285866" y="680041"/>
                <a:ext cx="1194715" cy="1194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dirty="0">
                  <a:ln>
                    <a:noFill/>
                  </a:ln>
                  <a:solidFill>
                    <a:prstClr val="white"/>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sp>
            <p:nvSpPr>
              <p:cNvPr id="39" name="文本框 38"/>
              <p:cNvSpPr txBox="1"/>
              <p:nvPr/>
            </p:nvSpPr>
            <p:spPr>
              <a:xfrm>
                <a:off x="1501800" y="970831"/>
                <a:ext cx="775252" cy="6450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rPr>
                  <a:t>二</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grpSp>
        <p:grpSp>
          <p:nvGrpSpPr>
            <p:cNvPr id="45" name="组合 44"/>
            <p:cNvGrpSpPr/>
            <p:nvPr/>
          </p:nvGrpSpPr>
          <p:grpSpPr>
            <a:xfrm>
              <a:off x="3524" y="1421"/>
              <a:ext cx="12255" cy="1208"/>
              <a:chOff x="2237975" y="902034"/>
              <a:chExt cx="7781983" cy="766792"/>
            </a:xfrm>
          </p:grpSpPr>
          <p:sp>
            <p:nvSpPr>
              <p:cNvPr id="41" name="矩形 40"/>
              <p:cNvSpPr/>
              <p:nvPr/>
            </p:nvSpPr>
            <p:spPr>
              <a:xfrm>
                <a:off x="2237975" y="902034"/>
                <a:ext cx="7781348" cy="766792"/>
              </a:xfrm>
              <a:prstGeom prst="rect">
                <a:avLst/>
              </a:prstGeom>
              <a:solidFill>
                <a:schemeClr val="accent1"/>
              </a:solidFill>
              <a:ln w="25400" cap="flat" cmpd="sng" algn="ctr">
                <a:noFill/>
                <a:prstDash val="solid"/>
              </a:ln>
              <a:effectLst/>
            </p:spPr>
            <p:txBody>
              <a:bodyPr rot="0" spcFirstLastPara="0" vertOverflow="overflow" horzOverflow="overflow" vert="horz" wrap="square" lIns="128516" tIns="64257" rIns="128516" bIns="64257" numCol="1" spcCol="0" rtlCol="0" fromWordArt="0" anchor="ctr" anchorCtr="0" forceAA="0" compatLnSpc="1">
                <a:noAutofit/>
              </a:bodyP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zh-CN" altLang="en-US" sz="1865" b="0" i="0" u="none" strike="noStrike" kern="0" cap="none" spc="0" normalizeH="0" baseline="0" noProof="0" dirty="0">
                  <a:ln>
                    <a:noFill/>
                  </a:ln>
                  <a:solidFill>
                    <a:prstClr val="white"/>
                  </a:solidFill>
                  <a:uLnTx/>
                  <a:uFillTx/>
                  <a:latin typeface="黑体" panose="02010609060101010101" charset="-122"/>
                  <a:ea typeface="黑体" panose="02010609060101010101" charset="-122"/>
                  <a:cs typeface="阿里巴巴普惠体 2.0 55 Regular" panose="00020600040101010101" pitchFamily="18" charset="-122"/>
                  <a:sym typeface="Arial" panose="020B0604020202020204" pitchFamily="34" charset="0"/>
                </a:endParaRPr>
              </a:p>
            </p:txBody>
          </p:sp>
          <p:sp>
            <p:nvSpPr>
              <p:cNvPr id="43" name="文本框 42"/>
              <p:cNvSpPr txBox="1"/>
              <p:nvPr/>
            </p:nvSpPr>
            <p:spPr>
              <a:xfrm>
                <a:off x="3091421" y="970588"/>
                <a:ext cx="6928537" cy="644918"/>
              </a:xfrm>
              <a:prstGeom prst="rect">
                <a:avLst/>
              </a:prstGeom>
              <a:noFill/>
            </p:spPr>
            <p:txBody>
              <a:bodyPr wrap="square" rtlCol="0">
                <a:spAutoFit/>
              </a:bodyPr>
              <a:lstStyle/>
              <a:p>
                <a:pPr algn="just" defTabSz="914400">
                  <a:defRPr/>
                </a:pPr>
                <a:r>
                  <a:rPr lang="zh-CN" altLang="en-US" sz="3600" spc="300" noProof="0" dirty="0">
                    <a:ln>
                      <a:noFill/>
                    </a:ln>
                    <a:solidFill>
                      <a:prstClr val="black"/>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sym typeface="+mn-ea"/>
                  </a:rPr>
                  <a:t>实践课程应用及指导</a:t>
                </a:r>
                <a:endParaRPr lang="zh-CN" altLang="en-US" sz="3600" spc="300" noProof="0">
                  <a:ln>
                    <a:noFill/>
                  </a:ln>
                  <a:solidFill>
                    <a:schemeClr val="bg1"/>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sym typeface="+mn-ea"/>
                </a:endParaRPr>
              </a:p>
            </p:txBody>
          </p:sp>
        </p:grpSp>
      </p:grpSp>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0" y="0"/>
            <a:ext cx="4888865" cy="662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rPr>
              <a:t>1.</a:t>
            </a:r>
            <a:r>
              <a:rPr lang="zh-CN" sz="3200" b="1" noProof="0">
                <a:ln>
                  <a:noFill/>
                </a:ln>
                <a:solidFill>
                  <a:schemeClr val="bg1"/>
                </a:solidFill>
                <a:effectLst/>
                <a:uLnTx/>
                <a:uFillTx/>
                <a:latin typeface="等线" panose="02010600030101010101" charset="-122"/>
                <a:ea typeface="等线" panose="02010600030101010101" charset="-122"/>
                <a:sym typeface="+mn-ea"/>
              </a:rPr>
              <a:t>实验项目</a:t>
            </a:r>
            <a:r>
              <a:rPr lang="en-US" altLang="zh-CN" sz="3200" b="1" noProof="0">
                <a:ln>
                  <a:noFill/>
                </a:ln>
                <a:solidFill>
                  <a:schemeClr val="bg1"/>
                </a:solidFill>
                <a:effectLst/>
                <a:uLnTx/>
                <a:uFillTx/>
                <a:latin typeface="等线" panose="02010600030101010101" charset="-122"/>
                <a:ea typeface="等线" panose="02010600030101010101" charset="-122"/>
                <a:sym typeface="+mn-ea"/>
              </a:rPr>
              <a:t>-</a:t>
            </a:r>
            <a:r>
              <a:rPr lang="zh-CN" altLang="en-US" sz="3200" b="1" noProof="0">
                <a:ln>
                  <a:noFill/>
                </a:ln>
                <a:solidFill>
                  <a:schemeClr val="bg1"/>
                </a:solidFill>
                <a:effectLst/>
                <a:uLnTx/>
                <a:uFillTx/>
                <a:latin typeface="等线" panose="02010600030101010101" charset="-122"/>
                <a:ea typeface="等线" panose="02010600030101010101" charset="-122"/>
                <a:sym typeface="+mn-ea"/>
              </a:rPr>
              <a:t>原创</a:t>
            </a:r>
            <a:endParaRPr kumimoji="0" 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endParaRPr>
          </a:p>
        </p:txBody>
      </p:sp>
      <p:pic>
        <p:nvPicPr>
          <p:cNvPr id="7" name="图片 7" descr="1650520888(1)"/>
          <p:cNvPicPr>
            <a:picLocks noChangeAspect="1"/>
          </p:cNvPicPr>
          <p:nvPr/>
        </p:nvPicPr>
        <p:blipFill>
          <a:blip r:embed="rId1"/>
          <a:stretch>
            <a:fillRect/>
          </a:stretch>
        </p:blipFill>
        <p:spPr>
          <a:xfrm>
            <a:off x="1588135" y="912495"/>
            <a:ext cx="8791575" cy="4729480"/>
          </a:xfrm>
          <a:prstGeom prst="rect">
            <a:avLst/>
          </a:prstGeom>
        </p:spPr>
      </p:pic>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0" y="0"/>
            <a:ext cx="4281805" cy="6762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rPr>
              <a:t>2.</a:t>
            </a:r>
            <a:r>
              <a:rPr lang="zh-CN" sz="3200" b="1" noProof="0">
                <a:ln>
                  <a:noFill/>
                </a:ln>
                <a:solidFill>
                  <a:schemeClr val="bg1"/>
                </a:solidFill>
                <a:effectLst/>
                <a:uLnTx/>
                <a:uFillTx/>
                <a:latin typeface="等线" panose="02010600030101010101" charset="-122"/>
                <a:ea typeface="等线" panose="02010600030101010101" charset="-122"/>
                <a:sym typeface="+mn-ea"/>
              </a:rPr>
              <a:t>实验项目特色</a:t>
            </a:r>
            <a:endParaRPr kumimoji="0" 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endParaRPr>
          </a:p>
        </p:txBody>
      </p:sp>
      <p:pic>
        <p:nvPicPr>
          <p:cNvPr id="2" name="图片 1"/>
          <p:cNvPicPr>
            <a:picLocks noChangeAspect="1"/>
          </p:cNvPicPr>
          <p:nvPr/>
        </p:nvPicPr>
        <p:blipFill>
          <a:blip r:embed="rId1"/>
          <a:stretch>
            <a:fillRect/>
          </a:stretch>
        </p:blipFill>
        <p:spPr>
          <a:xfrm>
            <a:off x="7443470" y="1248410"/>
            <a:ext cx="4272915" cy="4772660"/>
          </a:xfrm>
          <a:prstGeom prst="rect">
            <a:avLst/>
          </a:prstGeom>
        </p:spPr>
      </p:pic>
      <p:grpSp>
        <p:nvGrpSpPr>
          <p:cNvPr id="6" name="组合 5"/>
          <p:cNvGrpSpPr/>
          <p:nvPr/>
        </p:nvGrpSpPr>
        <p:grpSpPr>
          <a:xfrm>
            <a:off x="1134110" y="1254760"/>
            <a:ext cx="4608395" cy="3436620"/>
            <a:chOff x="1745" y="4076"/>
            <a:chExt cx="5295" cy="5511"/>
          </a:xfrm>
          <a:solidFill>
            <a:schemeClr val="bg1"/>
          </a:solidFill>
        </p:grpSpPr>
        <p:sp>
          <p:nvSpPr>
            <p:cNvPr id="4" name="Freeform 23"/>
            <p:cNvSpPr/>
            <p:nvPr>
              <p:custDataLst>
                <p:tags r:id="rId2"/>
              </p:custDataLst>
            </p:nvPr>
          </p:nvSpPr>
          <p:spPr>
            <a:xfrm>
              <a:off x="1745" y="6423"/>
              <a:ext cx="1501" cy="3103"/>
            </a:xfrm>
            <a:custGeom>
              <a:avLst/>
              <a:gdLst>
                <a:gd name="connsiteX0" fmla="*/ 0 w 2198526"/>
                <a:gd name="connsiteY0" fmla="*/ 0 h 670282"/>
                <a:gd name="connsiteX1" fmla="*/ 2198526 w 2198526"/>
                <a:gd name="connsiteY1" fmla="*/ 0 h 670282"/>
                <a:gd name="connsiteX2" fmla="*/ 2198526 w 2198526"/>
                <a:gd name="connsiteY2" fmla="*/ 670282 h 670282"/>
                <a:gd name="connsiteX3" fmla="*/ 0 w 2198526"/>
                <a:gd name="connsiteY3" fmla="*/ 670282 h 670282"/>
                <a:gd name="connsiteX4" fmla="*/ 0 w 2198526"/>
                <a:gd name="connsiteY4" fmla="*/ 0 h 670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8526" h="670282">
                  <a:moveTo>
                    <a:pt x="0" y="0"/>
                  </a:moveTo>
                  <a:lnTo>
                    <a:pt x="2198526" y="0"/>
                  </a:lnTo>
                  <a:lnTo>
                    <a:pt x="2198526" y="670282"/>
                  </a:lnTo>
                  <a:lnTo>
                    <a:pt x="0" y="670282"/>
                  </a:lnTo>
                  <a:lnTo>
                    <a:pt x="0" y="0"/>
                  </a:lnTo>
                  <a:close/>
                </a:path>
              </a:pathLst>
            </a:custGeom>
            <a:grpFill/>
          </p:spPr>
          <p:style>
            <a:lnRef idx="2">
              <a:schemeClr val="accent5">
                <a:shade val="50000"/>
              </a:schemeClr>
            </a:lnRef>
            <a:fillRef idx="1">
              <a:schemeClr val="accent5"/>
            </a:fillRef>
            <a:effectRef idx="0">
              <a:schemeClr val="accent5"/>
            </a:effectRef>
            <a:fontRef idx="minor">
              <a:schemeClr val="lt1"/>
            </a:fontRef>
          </p:style>
          <p:txBody>
            <a:bodyPr spcFirstLastPara="0" vert="horz" wrap="square" lIns="90000" tIns="46800" rIns="90000" bIns="46800" numCol="1" spcCol="1270" anchor="ctr" anchorCtr="0">
              <a:normAutofit/>
            </a:bodyPr>
            <a:p>
              <a:pPr marL="0" marR="0" lvl="0" indent="0" algn="ctr" defTabSz="533400" rtl="0" eaLnBrk="1" fontAlgn="auto" latinLnBrk="0" hangingPunct="1">
                <a:lnSpc>
                  <a:spcPct val="120000"/>
                </a:lnSpc>
                <a:spcBef>
                  <a:spcPct val="0"/>
                </a:spcBef>
                <a:spcAft>
                  <a:spcPct val="35000"/>
                </a:spcAft>
                <a:buClrTx/>
                <a:buSzTx/>
                <a:buFontTx/>
                <a:buNone/>
                <a:defRPr/>
              </a:pPr>
              <a:endParaRPr lang="zh-CN" altLang="en-US" sz="2000" dirty="0">
                <a:solidFill>
                  <a:schemeClr val="tx1"/>
                </a:solidFill>
                <a:sym typeface="+mn-ea"/>
              </a:endParaRPr>
            </a:p>
            <a:p>
              <a:pPr marL="0" marR="0" lvl="0" indent="0" algn="ctr" defTabSz="533400" rtl="0" eaLnBrk="1" fontAlgn="auto" latinLnBrk="0" hangingPunct="1">
                <a:lnSpc>
                  <a:spcPct val="120000"/>
                </a:lnSpc>
                <a:spcBef>
                  <a:spcPct val="0"/>
                </a:spcBef>
                <a:spcAft>
                  <a:spcPct val="35000"/>
                </a:spcAft>
                <a:buClrTx/>
                <a:buSzTx/>
                <a:buFontTx/>
                <a:buNone/>
                <a:defRPr/>
              </a:pPr>
              <a:r>
                <a:rPr lang="zh-CN" altLang="en-US" sz="2000" noProof="0">
                  <a:ln>
                    <a:noFill/>
                  </a:ln>
                  <a:solidFill>
                    <a:schemeClr val="tx1"/>
                  </a:solidFill>
                  <a:effectLst/>
                  <a:uLnTx/>
                  <a:uFillTx/>
                  <a:latin typeface="华文楷体" panose="02010600040101010101" charset="-122"/>
                  <a:ea typeface="华文楷体" panose="02010600040101010101" charset="-122"/>
                  <a:sym typeface="+mn-ea"/>
                </a:rPr>
                <a:t>应用为主循序渐进</a:t>
              </a:r>
              <a:endParaRPr lang="zh-CN" altLang="en-US" sz="2800" dirty="0">
                <a:solidFill>
                  <a:schemeClr val="tx1"/>
                </a:solidFill>
                <a:sym typeface="+mn-ea"/>
              </a:endParaRPr>
            </a:p>
            <a:p>
              <a:pPr marL="0" marR="0" lvl="0" indent="0" algn="ctr" defTabSz="533400" rtl="0" eaLnBrk="1" fontAlgn="auto" latinLnBrk="0" hangingPunct="1">
                <a:lnSpc>
                  <a:spcPct val="120000"/>
                </a:lnSpc>
                <a:spcBef>
                  <a:spcPct val="0"/>
                </a:spcBef>
                <a:spcAft>
                  <a:spcPct val="35000"/>
                </a:spcAft>
                <a:buClrTx/>
                <a:buSzTx/>
                <a:buFontTx/>
                <a:buNone/>
                <a:defRPr/>
              </a:pPr>
              <a:endParaRPr kumimoji="0" lang="zh-CN" altLang="en-US" sz="2800" i="0" u="none" strike="noStrike" kern="1200" cap="none" spc="300" normalizeH="0" noProof="0" dirty="0">
                <a:ln>
                  <a:noFill/>
                </a:ln>
                <a:solidFill>
                  <a:schemeClr val="tx1"/>
                </a:solidFill>
                <a:effectLst/>
                <a:uLnTx/>
                <a:uFillTx/>
                <a:latin typeface="楷体" panose="02010609060101010101" charset="-122"/>
                <a:ea typeface="楷体" panose="02010609060101010101" charset="-122"/>
                <a:cs typeface="楷体" panose="02010609060101010101" charset="-122"/>
                <a:sym typeface="+mn-ea"/>
              </a:endParaRPr>
            </a:p>
          </p:txBody>
        </p:sp>
        <p:sp>
          <p:nvSpPr>
            <p:cNvPr id="26" name="Freeform 25"/>
            <p:cNvSpPr/>
            <p:nvPr>
              <p:custDataLst>
                <p:tags r:id="rId3"/>
              </p:custDataLst>
            </p:nvPr>
          </p:nvSpPr>
          <p:spPr>
            <a:xfrm>
              <a:off x="3450" y="6423"/>
              <a:ext cx="1689" cy="3138"/>
            </a:xfrm>
            <a:custGeom>
              <a:avLst/>
              <a:gdLst>
                <a:gd name="connsiteX0" fmla="*/ 0 w 2198526"/>
                <a:gd name="connsiteY0" fmla="*/ 0 h 670282"/>
                <a:gd name="connsiteX1" fmla="*/ 2198526 w 2198526"/>
                <a:gd name="connsiteY1" fmla="*/ 0 h 670282"/>
                <a:gd name="connsiteX2" fmla="*/ 2198526 w 2198526"/>
                <a:gd name="connsiteY2" fmla="*/ 670282 h 670282"/>
                <a:gd name="connsiteX3" fmla="*/ 0 w 2198526"/>
                <a:gd name="connsiteY3" fmla="*/ 670282 h 670282"/>
                <a:gd name="connsiteX4" fmla="*/ 0 w 2198526"/>
                <a:gd name="connsiteY4" fmla="*/ 0 h 670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8526" h="670282">
                  <a:moveTo>
                    <a:pt x="0" y="0"/>
                  </a:moveTo>
                  <a:lnTo>
                    <a:pt x="2198526" y="0"/>
                  </a:lnTo>
                  <a:lnTo>
                    <a:pt x="2198526" y="670282"/>
                  </a:lnTo>
                  <a:lnTo>
                    <a:pt x="0" y="670282"/>
                  </a:lnTo>
                  <a:lnTo>
                    <a:pt x="0" y="0"/>
                  </a:lnTo>
                  <a:close/>
                </a:path>
              </a:pathLst>
            </a:custGeom>
            <a:grpFill/>
          </p:spPr>
          <p:style>
            <a:lnRef idx="2">
              <a:schemeClr val="accent5">
                <a:shade val="50000"/>
              </a:schemeClr>
            </a:lnRef>
            <a:fillRef idx="1">
              <a:schemeClr val="accent5"/>
            </a:fillRef>
            <a:effectRef idx="0">
              <a:schemeClr val="accent5"/>
            </a:effectRef>
            <a:fontRef idx="minor">
              <a:schemeClr val="lt1"/>
            </a:fontRef>
          </p:style>
          <p:txBody>
            <a:bodyPr spcFirstLastPara="0" vert="horz" wrap="square" lIns="90000" tIns="46800" rIns="90000" bIns="46800" numCol="1" spcCol="1270" anchor="ctr" anchorCtr="0">
              <a:normAutofit fontScale="70000"/>
            </a:bodyPr>
            <a:p>
              <a:pPr lvl="0" algn="l" defTabSz="533400">
                <a:lnSpc>
                  <a:spcPct val="120000"/>
                </a:lnSpc>
                <a:spcBef>
                  <a:spcPct val="0"/>
                </a:spcBef>
                <a:spcAft>
                  <a:spcPct val="35000"/>
                </a:spcAft>
                <a:defRPr/>
              </a:pPr>
              <a:endParaRPr lang="zh-CN" altLang="en-US" sz="2000" noProof="0">
                <a:ln>
                  <a:noFill/>
                </a:ln>
                <a:solidFill>
                  <a:schemeClr val="tx1"/>
                </a:solidFill>
                <a:effectLst/>
                <a:uLnTx/>
                <a:uFillTx/>
                <a:latin typeface="华文楷体" panose="02010600040101010101" charset="-122"/>
                <a:ea typeface="华文楷体" panose="02010600040101010101" charset="-122"/>
                <a:sym typeface="+mn-ea"/>
              </a:endParaRPr>
            </a:p>
            <a:p>
              <a:pPr lvl="0" algn="l" defTabSz="533400">
                <a:lnSpc>
                  <a:spcPct val="120000"/>
                </a:lnSpc>
                <a:spcBef>
                  <a:spcPct val="0"/>
                </a:spcBef>
                <a:spcAft>
                  <a:spcPct val="35000"/>
                </a:spcAft>
                <a:defRPr/>
              </a:pPr>
              <a:r>
                <a:rPr lang="zh-CN" altLang="en-US" sz="2000" noProof="0">
                  <a:ln>
                    <a:noFill/>
                  </a:ln>
                  <a:solidFill>
                    <a:schemeClr val="tx1"/>
                  </a:solidFill>
                  <a:effectLst/>
                  <a:uLnTx/>
                  <a:uFillTx/>
                  <a:latin typeface="华文楷体" panose="02010600040101010101" charset="-122"/>
                  <a:ea typeface="华文楷体" panose="02010600040101010101" charset="-122"/>
                  <a:sym typeface="+mn-ea"/>
                </a:rPr>
                <a:t>基于Web的MySQL客户端管理工具和WAMP开发环境</a:t>
              </a:r>
              <a:endParaRPr lang="zh-CN" altLang="en-US" sz="2000" noProof="0">
                <a:ln>
                  <a:noFill/>
                </a:ln>
                <a:solidFill>
                  <a:schemeClr val="tx1"/>
                </a:solidFill>
                <a:effectLst/>
                <a:uLnTx/>
                <a:uFillTx/>
                <a:latin typeface="华文楷体" panose="02010600040101010101" charset="-122"/>
                <a:ea typeface="华文楷体" panose="02010600040101010101" charset="-122"/>
                <a:sym typeface="+mn-ea"/>
              </a:endParaRPr>
            </a:p>
            <a:p>
              <a:pPr lvl="0" algn="ctr" defTabSz="533400">
                <a:lnSpc>
                  <a:spcPct val="120000"/>
                </a:lnSpc>
                <a:spcBef>
                  <a:spcPct val="0"/>
                </a:spcBef>
                <a:spcAft>
                  <a:spcPct val="35000"/>
                </a:spcAft>
                <a:defRPr/>
              </a:pPr>
              <a:endParaRPr lang="zh-CN" altLang="en-US" sz="2800" spc="300" dirty="0">
                <a:solidFill>
                  <a:schemeClr val="tx1"/>
                </a:solidFill>
                <a:latin typeface="楷体" panose="02010609060101010101" charset="-122"/>
                <a:ea typeface="楷体" panose="02010609060101010101" charset="-122"/>
                <a:cs typeface="Open Sans" panose="020B0606030504020204" pitchFamily="34" charset="0"/>
              </a:endParaRPr>
            </a:p>
          </p:txBody>
        </p:sp>
        <p:sp>
          <p:nvSpPr>
            <p:cNvPr id="33" name="Freeform 27"/>
            <p:cNvSpPr/>
            <p:nvPr>
              <p:custDataLst>
                <p:tags r:id="rId4"/>
              </p:custDataLst>
            </p:nvPr>
          </p:nvSpPr>
          <p:spPr>
            <a:xfrm>
              <a:off x="5344" y="6423"/>
              <a:ext cx="1696" cy="3164"/>
            </a:xfrm>
            <a:custGeom>
              <a:avLst/>
              <a:gdLst>
                <a:gd name="connsiteX0" fmla="*/ 0 w 2198526"/>
                <a:gd name="connsiteY0" fmla="*/ 0 h 670282"/>
                <a:gd name="connsiteX1" fmla="*/ 2198526 w 2198526"/>
                <a:gd name="connsiteY1" fmla="*/ 0 h 670282"/>
                <a:gd name="connsiteX2" fmla="*/ 2198526 w 2198526"/>
                <a:gd name="connsiteY2" fmla="*/ 670282 h 670282"/>
                <a:gd name="connsiteX3" fmla="*/ 0 w 2198526"/>
                <a:gd name="connsiteY3" fmla="*/ 670282 h 670282"/>
                <a:gd name="connsiteX4" fmla="*/ 0 w 2198526"/>
                <a:gd name="connsiteY4" fmla="*/ 0 h 670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8526" h="670282">
                  <a:moveTo>
                    <a:pt x="0" y="0"/>
                  </a:moveTo>
                  <a:lnTo>
                    <a:pt x="2198526" y="0"/>
                  </a:lnTo>
                  <a:lnTo>
                    <a:pt x="2198526" y="670282"/>
                  </a:lnTo>
                  <a:lnTo>
                    <a:pt x="0" y="670282"/>
                  </a:lnTo>
                  <a:lnTo>
                    <a:pt x="0" y="0"/>
                  </a:lnTo>
                  <a:close/>
                </a:path>
              </a:pathLst>
            </a:custGeom>
            <a:grpFill/>
          </p:spPr>
          <p:style>
            <a:lnRef idx="2">
              <a:schemeClr val="accent5">
                <a:shade val="50000"/>
              </a:schemeClr>
            </a:lnRef>
            <a:fillRef idx="1">
              <a:schemeClr val="accent5"/>
            </a:fillRef>
            <a:effectRef idx="0">
              <a:schemeClr val="accent5"/>
            </a:effectRef>
            <a:fontRef idx="minor">
              <a:schemeClr val="lt1"/>
            </a:fontRef>
          </p:style>
          <p:txBody>
            <a:bodyPr spcFirstLastPara="0" vert="horz" wrap="square" lIns="90000" tIns="46800" rIns="90000" bIns="46800" numCol="1" spcCol="1270" anchor="ctr" anchorCtr="0">
              <a:normAutofit/>
            </a:bodyPr>
            <a:p>
              <a:pPr lvl="0" algn="l" defTabSz="533400">
                <a:lnSpc>
                  <a:spcPct val="120000"/>
                </a:lnSpc>
                <a:spcBef>
                  <a:spcPct val="0"/>
                </a:spcBef>
                <a:spcAft>
                  <a:spcPct val="35000"/>
                </a:spcAft>
                <a:defRPr/>
              </a:pPr>
              <a:r>
                <a:rPr lang="zh-CN" altLang="en-US" sz="2000" noProof="0">
                  <a:ln>
                    <a:noFill/>
                  </a:ln>
                  <a:solidFill>
                    <a:schemeClr val="tx1"/>
                  </a:solidFill>
                  <a:effectLst/>
                  <a:uLnTx/>
                  <a:uFillTx/>
                  <a:latin typeface="华文楷体" panose="02010600040101010101" charset="-122"/>
                  <a:ea typeface="华文楷体" panose="02010600040101010101" charset="-122"/>
                  <a:sym typeface="+mn-ea"/>
                </a:rPr>
                <a:t>综合实验完整，易于扩展</a:t>
              </a:r>
              <a:endParaRPr lang="zh-CN" altLang="en-US" sz="2000" noProof="0">
                <a:ln>
                  <a:noFill/>
                </a:ln>
                <a:solidFill>
                  <a:schemeClr val="tx1"/>
                </a:solidFill>
                <a:effectLst/>
                <a:uLnTx/>
                <a:uFillTx/>
                <a:latin typeface="华文楷体" panose="02010600040101010101" charset="-122"/>
                <a:ea typeface="华文楷体" panose="02010600040101010101" charset="-122"/>
                <a:sym typeface="+mn-ea"/>
              </a:endParaRPr>
            </a:p>
          </p:txBody>
        </p:sp>
        <p:cxnSp>
          <p:nvCxnSpPr>
            <p:cNvPr id="27" name="直接连接符 26"/>
            <p:cNvCxnSpPr/>
            <p:nvPr>
              <p:custDataLst>
                <p:tags r:id="rId5"/>
              </p:custDataLst>
            </p:nvPr>
          </p:nvCxnSpPr>
          <p:spPr>
            <a:xfrm flipV="1">
              <a:off x="2505" y="5905"/>
              <a:ext cx="2" cy="488"/>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cxnSp>
          <p:nvCxnSpPr>
            <p:cNvPr id="16" name="直接连接符 15"/>
            <p:cNvCxnSpPr/>
            <p:nvPr>
              <p:custDataLst>
                <p:tags r:id="rId6"/>
              </p:custDataLst>
            </p:nvPr>
          </p:nvCxnSpPr>
          <p:spPr>
            <a:xfrm flipH="1">
              <a:off x="2483" y="5894"/>
              <a:ext cx="3442" cy="10"/>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cxnSp>
          <p:nvCxnSpPr>
            <p:cNvPr id="21" name="直接连接符 20"/>
            <p:cNvCxnSpPr/>
            <p:nvPr>
              <p:custDataLst>
                <p:tags r:id="rId7"/>
              </p:custDataLst>
            </p:nvPr>
          </p:nvCxnSpPr>
          <p:spPr>
            <a:xfrm flipH="1" flipV="1">
              <a:off x="4190" y="5334"/>
              <a:ext cx="1" cy="1081"/>
            </a:xfrm>
            <a:prstGeom prst="line">
              <a:avLst/>
            </a:prstGeom>
            <a:grpFill/>
          </p:spPr>
          <p:style>
            <a:lnRef idx="2">
              <a:schemeClr val="accent5">
                <a:shade val="50000"/>
              </a:schemeClr>
            </a:lnRef>
            <a:fillRef idx="1">
              <a:schemeClr val="accent5"/>
            </a:fillRef>
            <a:effectRef idx="0">
              <a:schemeClr val="accent5"/>
            </a:effectRef>
            <a:fontRef idx="minor">
              <a:schemeClr val="lt1"/>
            </a:fontRef>
          </p:style>
        </p:cxnSp>
        <p:sp>
          <p:nvSpPr>
            <p:cNvPr id="5" name="矩形 4"/>
            <p:cNvSpPr/>
            <p:nvPr/>
          </p:nvSpPr>
          <p:spPr>
            <a:xfrm>
              <a:off x="2507" y="4076"/>
              <a:ext cx="3391" cy="1285"/>
            </a:xfrm>
            <a:prstGeom prst="rect">
              <a:avLst/>
            </a:prstGeom>
            <a:grpFill/>
          </p:spPr>
          <p:style>
            <a:lnRef idx="2">
              <a:schemeClr val="accent5">
                <a:shade val="50000"/>
              </a:schemeClr>
            </a:lnRef>
            <a:fillRef idx="1">
              <a:schemeClr val="accent5"/>
            </a:fillRef>
            <a:effectRef idx="0">
              <a:schemeClr val="accent5"/>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i="0" u="none" strike="noStrike" kern="1200" cap="none" spc="0" normalizeH="0" baseline="0" noProof="0">
                  <a:ln>
                    <a:noFill/>
                  </a:ln>
                  <a:solidFill>
                    <a:schemeClr val="tx1"/>
                  </a:solidFill>
                  <a:effectLst/>
                  <a:uLnTx/>
                  <a:uFillTx/>
                  <a:latin typeface="华文楷体" panose="02010600040101010101" charset="-122"/>
                  <a:ea typeface="华文楷体" panose="02010600040101010101" charset="-122"/>
                  <a:cs typeface="+mn-cs"/>
                </a:rPr>
                <a:t>实验项目特色</a:t>
              </a:r>
              <a:endParaRPr kumimoji="0" lang="zh-CN" altLang="en-US" sz="2000" i="0" u="none" strike="noStrike" kern="1200" cap="none" spc="0" normalizeH="0" baseline="0" noProof="0">
                <a:ln>
                  <a:noFill/>
                </a:ln>
                <a:solidFill>
                  <a:schemeClr val="tx1"/>
                </a:solidFill>
                <a:effectLst/>
                <a:uLnTx/>
                <a:uFillTx/>
                <a:latin typeface="华文楷体" panose="02010600040101010101" charset="-122"/>
                <a:ea typeface="华文楷体" panose="02010600040101010101" charset="-122"/>
                <a:cs typeface="+mn-cs"/>
              </a:endParaRPr>
            </a:p>
          </p:txBody>
        </p:sp>
      </p:grpSp>
      <p:cxnSp>
        <p:nvCxnSpPr>
          <p:cNvPr id="10" name="直接连接符 9"/>
          <p:cNvCxnSpPr/>
          <p:nvPr>
            <p:custDataLst>
              <p:tags r:id="rId8"/>
            </p:custDataLst>
          </p:nvPr>
        </p:nvCxnSpPr>
        <p:spPr>
          <a:xfrm flipV="1">
            <a:off x="4757772" y="2374763"/>
            <a:ext cx="0" cy="338455"/>
          </a:xfrm>
          <a:prstGeom prst="line">
            <a:avLst/>
          </a:prstGeom>
          <a:solidFill>
            <a:schemeClr val="bg1"/>
          </a:solidFill>
        </p:spPr>
        <p:style>
          <a:lnRef idx="2">
            <a:schemeClr val="accent5">
              <a:shade val="50000"/>
            </a:schemeClr>
          </a:lnRef>
          <a:fillRef idx="1">
            <a:schemeClr val="accent5"/>
          </a:fillRef>
          <a:effectRef idx="0">
            <a:schemeClr val="accent5"/>
          </a:effectRef>
          <a:fontRef idx="minor">
            <a:schemeClr val="lt1"/>
          </a:fontRef>
        </p:style>
      </p:cxnSp>
      <p:sp>
        <p:nvSpPr>
          <p:cNvPr id="100" name="文本框 99"/>
          <p:cNvSpPr txBox="1"/>
          <p:nvPr/>
        </p:nvSpPr>
        <p:spPr>
          <a:xfrm>
            <a:off x="1134110" y="5315585"/>
            <a:ext cx="3147695" cy="398780"/>
          </a:xfrm>
          <a:prstGeom prst="rect">
            <a:avLst/>
          </a:prstGeom>
          <a:noFill/>
          <a:ln w="9525">
            <a:noFill/>
          </a:ln>
        </p:spPr>
        <p:txBody>
          <a:bodyPr wrap="square">
            <a:spAutoFit/>
          </a:bodyPr>
          <a:p>
            <a:pPr indent="0"/>
            <a:r>
              <a:rPr lang="zh-CN" sz="2000" b="1">
                <a:solidFill>
                  <a:srgbClr val="FF0000"/>
                </a:solidFill>
                <a:ea typeface="宋体" panose="02010600030101010101" pitchFamily="2" charset="-122"/>
              </a:rPr>
              <a:t>难点：综合设计不尽人意</a:t>
            </a:r>
            <a:endParaRPr lang="zh-CN" altLang="en-US" sz="2000" b="1">
              <a:solidFill>
                <a:srgbClr val="FF0000"/>
              </a:solidFill>
              <a:ea typeface="宋体" panose="02010600030101010101" pitchFamily="2" charset="-122"/>
            </a:endParaRPr>
          </a:p>
        </p:txBody>
      </p:sp>
    </p:spTree>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实践项目难易程度"/>
          <p:cNvPicPr>
            <a:picLocks noChangeAspect="1"/>
          </p:cNvPicPr>
          <p:nvPr/>
        </p:nvPicPr>
        <p:blipFill>
          <a:blip r:embed="rId1"/>
          <a:srcRect t="50815" r="2465"/>
          <a:stretch>
            <a:fillRect/>
          </a:stretch>
        </p:blipFill>
        <p:spPr>
          <a:xfrm>
            <a:off x="886460" y="1501775"/>
            <a:ext cx="4676775" cy="3971290"/>
          </a:xfrm>
          <a:prstGeom prst="rect">
            <a:avLst/>
          </a:prstGeom>
        </p:spPr>
      </p:pic>
      <p:sp>
        <p:nvSpPr>
          <p:cNvPr id="3" name="文本框 2"/>
          <p:cNvSpPr txBox="1"/>
          <p:nvPr/>
        </p:nvSpPr>
        <p:spPr>
          <a:xfrm>
            <a:off x="886460" y="919480"/>
            <a:ext cx="4895850" cy="368300"/>
          </a:xfrm>
          <a:prstGeom prst="rect">
            <a:avLst/>
          </a:prstGeom>
          <a:noFill/>
        </p:spPr>
        <p:txBody>
          <a:bodyPr wrap="square" rtlCol="0" anchor="t">
            <a:spAutoFit/>
          </a:bodyPr>
          <a:lstStyle/>
          <a:p>
            <a:r>
              <a:rPr lang="zh-CN" altLang="en-US">
                <a:solidFill>
                  <a:srgbClr val="FF0000"/>
                </a:solidFill>
              </a:rPr>
              <a:t>你认为MySQL数据库课程的实践项目难易程度？</a:t>
            </a:r>
            <a:endParaRPr lang="zh-CN" altLang="en-US">
              <a:solidFill>
                <a:srgbClr val="FF0000"/>
              </a:solidFill>
            </a:endParaRPr>
          </a:p>
        </p:txBody>
      </p:sp>
      <p:pic>
        <p:nvPicPr>
          <p:cNvPr id="4" name="图片 3" descr="教学模式调查"/>
          <p:cNvPicPr>
            <a:picLocks noChangeAspect="1"/>
          </p:cNvPicPr>
          <p:nvPr/>
        </p:nvPicPr>
        <p:blipFill>
          <a:blip r:embed="rId2"/>
          <a:srcRect t="33324" r="-2057" b="18111"/>
          <a:stretch>
            <a:fillRect/>
          </a:stretch>
        </p:blipFill>
        <p:spPr>
          <a:xfrm>
            <a:off x="6611620" y="1503045"/>
            <a:ext cx="4562475" cy="4147185"/>
          </a:xfrm>
          <a:prstGeom prst="rect">
            <a:avLst/>
          </a:prstGeom>
        </p:spPr>
      </p:pic>
      <p:sp>
        <p:nvSpPr>
          <p:cNvPr id="5" name="文本框 4"/>
          <p:cNvSpPr txBox="1"/>
          <p:nvPr/>
        </p:nvSpPr>
        <p:spPr>
          <a:xfrm>
            <a:off x="7263130" y="873760"/>
            <a:ext cx="3259455" cy="460375"/>
          </a:xfrm>
          <a:prstGeom prst="rect">
            <a:avLst/>
          </a:prstGeom>
          <a:noFill/>
        </p:spPr>
        <p:txBody>
          <a:bodyPr wrap="square" rtlCol="0" anchor="t">
            <a:spAutoFit/>
          </a:bodyPr>
          <a:lstStyle/>
          <a:p>
            <a:r>
              <a:rPr lang="zh-CN" altLang="en-US" sz="2400">
                <a:solidFill>
                  <a:srgbClr val="FF0000"/>
                </a:solidFill>
              </a:rPr>
              <a:t>你喜欢那种教学模式？</a:t>
            </a:r>
            <a:endParaRPr lang="zh-CN" altLang="en-US" sz="2400">
              <a:solidFill>
                <a:srgbClr val="FF0000"/>
              </a:solidFill>
            </a:endParaRPr>
          </a:p>
        </p:txBody>
      </p:sp>
      <p:sp>
        <p:nvSpPr>
          <p:cNvPr id="6" name="矩形 5"/>
          <p:cNvSpPr/>
          <p:nvPr/>
        </p:nvSpPr>
        <p:spPr>
          <a:xfrm>
            <a:off x="0" y="0"/>
            <a:ext cx="3660775" cy="6762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rPr>
              <a:t>3.</a:t>
            </a:r>
            <a:r>
              <a:rPr lang="zh-CN" sz="3200" b="1" noProof="0">
                <a:ln>
                  <a:noFill/>
                </a:ln>
                <a:solidFill>
                  <a:schemeClr val="bg1"/>
                </a:solidFill>
                <a:effectLst/>
                <a:uLnTx/>
                <a:uFillTx/>
                <a:latin typeface="等线" panose="02010600030101010101" charset="-122"/>
                <a:ea typeface="等线" panose="02010600030101010101" charset="-122"/>
                <a:sym typeface="+mn-ea"/>
              </a:rPr>
              <a:t>实验评价</a:t>
            </a:r>
            <a:endParaRPr kumimoji="0" 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endParaRPr>
          </a:p>
        </p:txBody>
      </p:sp>
      <p:sp>
        <p:nvSpPr>
          <p:cNvPr id="8" name="文本框 7"/>
          <p:cNvSpPr txBox="1"/>
          <p:nvPr/>
        </p:nvSpPr>
        <p:spPr>
          <a:xfrm>
            <a:off x="3387090" y="5473065"/>
            <a:ext cx="5113020" cy="582295"/>
          </a:xfrm>
          <a:prstGeom prst="rect">
            <a:avLst/>
          </a:prstGeom>
          <a:noFill/>
        </p:spPr>
        <p:txBody>
          <a:bodyPr wrap="square" rtlCol="0" anchor="t">
            <a:noAutofit/>
          </a:bodyPr>
          <a:p>
            <a:pPr algn="ctr"/>
            <a:r>
              <a:rPr lang="zh-CN" altLang="en-US" sz="2400" dirty="0" smtClean="0">
                <a:solidFill>
                  <a:srgbClr val="FF0000"/>
                </a:solidFill>
                <a:sym typeface="+mn-ea"/>
              </a:rPr>
              <a:t>为什么觉得难？怎么能让学生喜欢？</a:t>
            </a:r>
            <a:endParaRPr lang="zh-CN" altLang="en-US" sz="2400" b="1" dirty="0" smtClean="0">
              <a:solidFill>
                <a:srgbClr val="FF0000"/>
              </a:solidFill>
              <a:latin typeface="楷体" panose="02010609060101010101" charset="-122"/>
              <a:ea typeface="楷体" panose="02010609060101010101" charset="-122"/>
              <a:sym typeface="+mn-ea"/>
            </a:endParaRPr>
          </a:p>
        </p:txBody>
      </p:sp>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0" y="0"/>
            <a:ext cx="5791200"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rPr>
              <a:t>4.</a:t>
            </a:r>
            <a:r>
              <a:rPr kumimoji="0" lang="zh-CN" altLang="en-US"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rPr>
              <a:t>习题及</a:t>
            </a:r>
            <a:r>
              <a:rPr lang="zh-CN" sz="3200" b="1" noProof="0">
                <a:ln>
                  <a:noFill/>
                </a:ln>
                <a:solidFill>
                  <a:schemeClr val="bg1"/>
                </a:solidFill>
                <a:effectLst/>
                <a:uLnTx/>
                <a:uFillTx/>
                <a:latin typeface="等线" panose="02010600030101010101" charset="-122"/>
                <a:ea typeface="等线" panose="02010600030101010101" charset="-122"/>
                <a:sym typeface="+mn-ea"/>
              </a:rPr>
              <a:t>实验指导书</a:t>
            </a:r>
            <a:r>
              <a:rPr lang="en-US" altLang="zh-CN" sz="3200" b="1" noProof="0">
                <a:ln>
                  <a:noFill/>
                </a:ln>
                <a:solidFill>
                  <a:schemeClr val="bg1"/>
                </a:solidFill>
                <a:effectLst/>
                <a:uLnTx/>
                <a:uFillTx/>
                <a:latin typeface="等线" panose="02010600030101010101" charset="-122"/>
                <a:ea typeface="等线" panose="02010600030101010101" charset="-122"/>
                <a:sym typeface="+mn-ea"/>
              </a:rPr>
              <a:t>-</a:t>
            </a:r>
            <a:r>
              <a:rPr lang="zh-CN" altLang="en-US" sz="3200" b="1" noProof="0">
                <a:ln>
                  <a:noFill/>
                </a:ln>
                <a:solidFill>
                  <a:schemeClr val="bg1"/>
                </a:solidFill>
                <a:effectLst/>
                <a:uLnTx/>
                <a:uFillTx/>
                <a:latin typeface="等线" panose="02010600030101010101" charset="-122"/>
                <a:ea typeface="等线" panose="02010600030101010101" charset="-122"/>
                <a:sym typeface="+mn-ea"/>
              </a:rPr>
              <a:t>即将出版</a:t>
            </a:r>
            <a:endParaRPr kumimoji="0" lang="zh-CN" altLang="en-US"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sym typeface="+mn-ea"/>
            </a:endParaRPr>
          </a:p>
        </p:txBody>
      </p:sp>
      <p:sp>
        <p:nvSpPr>
          <p:cNvPr id="100" name="文本框 99"/>
          <p:cNvSpPr txBox="1"/>
          <p:nvPr/>
        </p:nvSpPr>
        <p:spPr>
          <a:xfrm>
            <a:off x="1227455" y="1229360"/>
            <a:ext cx="8818880" cy="4399915"/>
          </a:xfrm>
          <a:prstGeom prst="rect">
            <a:avLst/>
          </a:prstGeom>
          <a:noFill/>
          <a:ln w="9525">
            <a:noFill/>
          </a:ln>
        </p:spPr>
        <p:txBody>
          <a:bodyPr wrap="square">
            <a:spAutoFit/>
          </a:bodyPr>
          <a:lstStyle/>
          <a:p>
            <a:pPr indent="0" algn="ctr"/>
            <a:r>
              <a:rPr lang="zh-CN" sz="2000" b="1" dirty="0">
                <a:ea typeface="宋体" panose="02010600030101010101" pitchFamily="2" charset="-122"/>
              </a:rPr>
              <a:t>《</a:t>
            </a:r>
            <a:r>
              <a:rPr lang="en-US" sz="2000" b="1" dirty="0">
                <a:latin typeface="宋体" panose="02010600030101010101" pitchFamily="2" charset="-122"/>
                <a:ea typeface="宋体" panose="02010600030101010101" pitchFamily="2" charset="-122"/>
              </a:rPr>
              <a:t>MySQL</a:t>
            </a:r>
            <a:r>
              <a:rPr lang="zh-CN" sz="2000" b="1" dirty="0">
                <a:ea typeface="宋体" panose="02010600030101010101" pitchFamily="2" charset="-122"/>
              </a:rPr>
              <a:t>数据库设计与应用实验指导书》</a:t>
            </a:r>
            <a:endParaRPr lang="zh-CN" sz="2000" b="1" dirty="0">
              <a:ea typeface="宋体" panose="02010600030101010101" pitchFamily="2" charset="-122"/>
            </a:endParaRPr>
          </a:p>
          <a:p>
            <a:pPr indent="0" algn="ctr"/>
            <a:endParaRPr lang="zh-CN" sz="2000" b="1" dirty="0">
              <a:ea typeface="宋体" panose="02010600030101010101" pitchFamily="2" charset="-122"/>
            </a:endParaRPr>
          </a:p>
          <a:p>
            <a:pPr marL="342900" indent="-342900">
              <a:buFont typeface="Arial" panose="020B0604020202020204" pitchFamily="34" charset="0"/>
              <a:buChar char="•"/>
            </a:pPr>
            <a:r>
              <a:rPr lang="zh-CN" altLang="en-US" sz="2000" b="1" dirty="0"/>
              <a:t>第一部分是与教材各章对应的习题</a:t>
            </a:r>
            <a:r>
              <a:rPr lang="zh-CN" altLang="en-US" sz="2000" b="1" dirty="0" smtClean="0"/>
              <a:t>，</a:t>
            </a:r>
            <a:r>
              <a:rPr lang="zh-CN" altLang="en-US" sz="2000" b="1" dirty="0"/>
              <a:t>精选了符合全国计算机等级考试二级MySQL科目大纲的试题。</a:t>
            </a:r>
            <a:endParaRPr lang="zh-CN" altLang="en-US" sz="2000" b="1" dirty="0"/>
          </a:p>
          <a:p>
            <a:pPr marL="342900" indent="-342900">
              <a:buFont typeface="Arial" panose="020B0604020202020204" pitchFamily="34" charset="0"/>
              <a:buChar char="•"/>
            </a:pPr>
            <a:endParaRPr lang="zh-CN" altLang="en-US" sz="2000" b="1" dirty="0"/>
          </a:p>
          <a:p>
            <a:pPr marL="342900" indent="-342900">
              <a:buFont typeface="Arial" panose="020B0604020202020204" pitchFamily="34" charset="0"/>
              <a:buChar char="•"/>
            </a:pPr>
            <a:r>
              <a:rPr lang="zh-CN" altLang="en-US" sz="2000" b="1" dirty="0"/>
              <a:t>第二部分是与教材配套的13</a:t>
            </a:r>
            <a:r>
              <a:rPr lang="zh-CN" altLang="en-US" sz="2000" b="1" dirty="0" smtClean="0"/>
              <a:t>个实验及操作步骤，</a:t>
            </a:r>
            <a:r>
              <a:rPr lang="zh-CN" altLang="en-US" sz="2000" b="1" dirty="0"/>
              <a:t>实验设计由简到难，循序渐进地引导学生将所学知识在实践中得以理解、应用和拓展。</a:t>
            </a:r>
            <a:endParaRPr lang="zh-CN" altLang="en-US" sz="2000" b="1" dirty="0"/>
          </a:p>
          <a:p>
            <a:pPr marL="342900" indent="-342900">
              <a:buFont typeface="Arial" panose="020B0604020202020204" pitchFamily="34" charset="0"/>
              <a:buChar char="•"/>
            </a:pPr>
            <a:endParaRPr lang="zh-CN" altLang="en-US" sz="2000" b="1" dirty="0"/>
          </a:p>
          <a:p>
            <a:pPr marL="342900" indent="-342900">
              <a:buFont typeface="Arial" panose="020B0604020202020204" pitchFamily="34" charset="0"/>
              <a:buChar char="•"/>
            </a:pPr>
            <a:r>
              <a:rPr lang="zh-CN" altLang="en-US" sz="2000" b="1" dirty="0">
                <a:solidFill>
                  <a:srgbClr val="FF0000"/>
                </a:solidFill>
              </a:rPr>
              <a:t>第三部分是综合设计案例，其中综合案例1是从学生角度编写的课程管理系统子系统，是主教材综合案例的补充，综合案例2是医院挂号系统，也取材于读者熟悉的日常生活中的实际场景。</a:t>
            </a:r>
            <a:endParaRPr lang="zh-CN" altLang="en-US" sz="2000" b="1" dirty="0"/>
          </a:p>
          <a:p>
            <a:pPr marL="342900" indent="-342900">
              <a:buFont typeface="Arial" panose="020B0604020202020204" pitchFamily="34" charset="0"/>
              <a:buChar char="•"/>
            </a:pPr>
            <a:endParaRPr lang="zh-CN" altLang="en-US" sz="2000" b="1" dirty="0"/>
          </a:p>
          <a:p>
            <a:pPr marL="342900" indent="-342900">
              <a:buFont typeface="Arial" panose="020B0604020202020204" pitchFamily="34" charset="0"/>
              <a:buChar char="•"/>
            </a:pPr>
            <a:r>
              <a:rPr lang="zh-CN" altLang="en-US" sz="2000" b="1" dirty="0">
                <a:solidFill>
                  <a:srgbClr val="FF0000"/>
                </a:solidFill>
              </a:rPr>
              <a:t>第四部分是附录，包括学习MySQL常见问题及</a:t>
            </a:r>
            <a:r>
              <a:rPr lang="zh-CN" altLang="en-US" sz="2000" b="1" dirty="0" smtClean="0">
                <a:solidFill>
                  <a:srgbClr val="FF0000"/>
                </a:solidFill>
              </a:rPr>
              <a:t>处理方法、习题</a:t>
            </a:r>
            <a:r>
              <a:rPr lang="zh-CN" altLang="en-US" sz="2000" b="1" dirty="0">
                <a:solidFill>
                  <a:srgbClr val="FF0000"/>
                </a:solidFill>
              </a:rPr>
              <a:t>参考答案。本书设计的多层次实验，能够满足不同层次学习者的需求。</a:t>
            </a:r>
            <a:endParaRPr lang="zh-CN" altLang="en-US" sz="2000" b="1" dirty="0">
              <a:solidFill>
                <a:srgbClr val="FF0000"/>
              </a:solidFill>
            </a:endParaRPr>
          </a:p>
        </p:txBody>
      </p:sp>
      <p:sp>
        <p:nvSpPr>
          <p:cNvPr id="2" name="文本框 1"/>
          <p:cNvSpPr txBox="1"/>
          <p:nvPr/>
        </p:nvSpPr>
        <p:spPr>
          <a:xfrm>
            <a:off x="10529570" y="2583180"/>
            <a:ext cx="802640" cy="2519680"/>
          </a:xfrm>
          <a:prstGeom prst="rect">
            <a:avLst/>
          </a:prstGeom>
          <a:noFill/>
        </p:spPr>
        <p:txBody>
          <a:bodyPr wrap="square" rtlCol="0" anchor="t">
            <a:noAutofit/>
          </a:bodyPr>
          <a:p>
            <a:r>
              <a:rPr lang="zh-CN" altLang="en-US" sz="2400" dirty="0" smtClean="0">
                <a:solidFill>
                  <a:srgbClr val="FF0000"/>
                </a:solidFill>
                <a:sym typeface="+mn-ea"/>
              </a:rPr>
              <a:t>配有操作录频二维码</a:t>
            </a:r>
            <a:endParaRPr lang="zh-CN" altLang="en-US" sz="2400" dirty="0" smtClean="0">
              <a:solidFill>
                <a:srgbClr val="FF0000"/>
              </a:solidFill>
              <a:sym typeface="+mn-ea"/>
            </a:endParaRPr>
          </a:p>
        </p:txBody>
      </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1" name="矩形 30"/>
          <p:cNvSpPr/>
          <p:nvPr/>
        </p:nvSpPr>
        <p:spPr>
          <a:xfrm>
            <a:off x="11847443"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3" name="组合 2"/>
          <p:cNvGrpSpPr/>
          <p:nvPr/>
        </p:nvGrpSpPr>
        <p:grpSpPr>
          <a:xfrm>
            <a:off x="1488440" y="2221865"/>
            <a:ext cx="8733155" cy="1196340"/>
            <a:chOff x="2025" y="1071"/>
            <a:chExt cx="13753" cy="1884"/>
          </a:xfrm>
        </p:grpSpPr>
        <p:grpSp>
          <p:nvGrpSpPr>
            <p:cNvPr id="44" name="组合 43"/>
            <p:cNvGrpSpPr/>
            <p:nvPr/>
          </p:nvGrpSpPr>
          <p:grpSpPr>
            <a:xfrm>
              <a:off x="2025" y="1071"/>
              <a:ext cx="2340" cy="1885"/>
              <a:chOff x="1285866" y="680041"/>
              <a:chExt cx="1486135" cy="1196738"/>
            </a:xfrm>
          </p:grpSpPr>
          <p:sp>
            <p:nvSpPr>
              <p:cNvPr id="37" name="矩形 36"/>
              <p:cNvSpPr/>
              <p:nvPr/>
            </p:nvSpPr>
            <p:spPr>
              <a:xfrm rot="2528542">
                <a:off x="1577286" y="682063"/>
                <a:ext cx="1194715" cy="1194716"/>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a:ln>
                    <a:noFill/>
                  </a:ln>
                  <a:solidFill>
                    <a:prstClr val="white"/>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sp>
            <p:nvSpPr>
              <p:cNvPr id="38" name="矩形 37"/>
              <p:cNvSpPr/>
              <p:nvPr/>
            </p:nvSpPr>
            <p:spPr>
              <a:xfrm rot="2528542">
                <a:off x="1285866" y="680041"/>
                <a:ext cx="1194715" cy="1194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dirty="0">
                  <a:ln>
                    <a:noFill/>
                  </a:ln>
                  <a:solidFill>
                    <a:prstClr val="white"/>
                  </a:solidFill>
                  <a:effectLst/>
                  <a:uLnTx/>
                  <a:uFillTx/>
                  <a:latin typeface="黑体" panose="02010609060101010101" charset="-122"/>
                  <a:ea typeface="黑体" panose="02010609060101010101" charset="-122"/>
                  <a:cs typeface="阿里巴巴普惠体 2.0 55 Regular" panose="00020600040101010101" pitchFamily="18" charset="-122"/>
                </a:endParaRPr>
              </a:p>
            </p:txBody>
          </p:sp>
          <p:sp>
            <p:nvSpPr>
              <p:cNvPr id="39" name="文本框 38"/>
              <p:cNvSpPr txBox="1"/>
              <p:nvPr/>
            </p:nvSpPr>
            <p:spPr>
              <a:xfrm>
                <a:off x="1501800" y="970831"/>
                <a:ext cx="775252" cy="6450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rPr>
                  <a:t>三</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endParaRPr>
              </a:p>
            </p:txBody>
          </p:sp>
        </p:grpSp>
        <p:grpSp>
          <p:nvGrpSpPr>
            <p:cNvPr id="45" name="组合 44"/>
            <p:cNvGrpSpPr/>
            <p:nvPr/>
          </p:nvGrpSpPr>
          <p:grpSpPr>
            <a:xfrm>
              <a:off x="3524" y="1421"/>
              <a:ext cx="12254" cy="1208"/>
              <a:chOff x="2237975" y="902034"/>
              <a:chExt cx="7781348" cy="766792"/>
            </a:xfrm>
          </p:grpSpPr>
          <p:sp>
            <p:nvSpPr>
              <p:cNvPr id="41" name="矩形 40"/>
              <p:cNvSpPr/>
              <p:nvPr/>
            </p:nvSpPr>
            <p:spPr>
              <a:xfrm>
                <a:off x="2237975" y="902034"/>
                <a:ext cx="7781348" cy="766792"/>
              </a:xfrm>
              <a:prstGeom prst="rect">
                <a:avLst/>
              </a:prstGeom>
              <a:solidFill>
                <a:schemeClr val="accent1"/>
              </a:solidFill>
              <a:ln w="25400" cap="flat" cmpd="sng" algn="ctr">
                <a:noFill/>
                <a:prstDash val="solid"/>
              </a:ln>
              <a:effectLst/>
            </p:spPr>
            <p:txBody>
              <a:bodyPr rot="0" spcFirstLastPara="0" vertOverflow="overflow" horzOverflow="overflow" vert="horz" wrap="square" lIns="128516" tIns="64257" rIns="128516" bIns="64257" numCol="1" spcCol="0" rtlCol="0" fromWordArt="0" anchor="ctr" anchorCtr="0" forceAA="0" compatLnSpc="1">
                <a:noAutofit/>
              </a:bodyP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zh-CN" altLang="en-US" sz="1865" b="0" i="0" u="none" strike="noStrike" kern="0" cap="none" spc="0" normalizeH="0" baseline="0" noProof="0" dirty="0">
                  <a:ln>
                    <a:noFill/>
                  </a:ln>
                  <a:solidFill>
                    <a:prstClr val="white"/>
                  </a:solidFill>
                  <a:uLnTx/>
                  <a:uFillTx/>
                  <a:latin typeface="黑体" panose="02010609060101010101" charset="-122"/>
                  <a:ea typeface="黑体" panose="02010609060101010101" charset="-122"/>
                  <a:cs typeface="阿里巴巴普惠体 2.0 55 Regular" panose="00020600040101010101" pitchFamily="18" charset="-122"/>
                  <a:sym typeface="Arial" panose="020B0604020202020204" pitchFamily="34" charset="0"/>
                </a:endParaRPr>
              </a:p>
            </p:txBody>
          </p:sp>
          <p:sp>
            <p:nvSpPr>
              <p:cNvPr id="43" name="文本框 42"/>
              <p:cNvSpPr txBox="1"/>
              <p:nvPr/>
            </p:nvSpPr>
            <p:spPr>
              <a:xfrm>
                <a:off x="3091280" y="970831"/>
                <a:ext cx="6120000" cy="644918"/>
              </a:xfrm>
              <a:prstGeom prst="rect">
                <a:avLst/>
              </a:prstGeom>
              <a:noFill/>
            </p:spPr>
            <p:txBody>
              <a:bodyPr wrap="square" rtlCol="0">
                <a:spAutoFit/>
              </a:bodyPr>
              <a:lstStyle/>
              <a:p>
                <a:pPr algn="just" defTabSz="914400">
                  <a:defRPr/>
                </a:pPr>
                <a:r>
                  <a:rPr lang="zh-CN" altLang="en-US" sz="3600" spc="300" noProof="0">
                    <a:ln>
                      <a:noFill/>
                    </a:ln>
                    <a:solidFill>
                      <a:prstClr val="black"/>
                    </a:solidFill>
                    <a:effectLst/>
                    <a:uLnTx/>
                    <a:uFillTx/>
                    <a:latin typeface="微软雅黑" panose="020B0503020204020204" pitchFamily="34" charset="-122"/>
                    <a:ea typeface="微软雅黑" panose="020B0503020204020204" pitchFamily="34" charset="-122"/>
                    <a:cs typeface="阿里巴巴普惠体 2.0 55 Regular" panose="00020600040101010101" pitchFamily="18" charset="-122"/>
                    <a:sym typeface="+mn-ea"/>
                  </a:rPr>
                  <a:t>线上线下实践教学的实施</a:t>
                </a:r>
                <a:endParaRPr lang="zh-CN" altLang="en-US" sz="3600" spc="200">
                  <a:solidFill>
                    <a:prstClr val="white"/>
                  </a:solidFill>
                  <a:latin typeface="黑体" panose="02010609060101010101" charset="-122"/>
                  <a:ea typeface="黑体" panose="02010609060101010101" charset="-122"/>
                  <a:cs typeface="微软雅黑" panose="020B0503020204020204" pitchFamily="34" charset="-122"/>
                </a:endParaRPr>
              </a:p>
            </p:txBody>
          </p:sp>
        </p:grpSp>
      </p:grpSp>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431925" y="1031875"/>
            <a:ext cx="7663815" cy="5132070"/>
          </a:xfrm>
          <a:prstGeom prst="rect">
            <a:avLst/>
          </a:prstGeom>
          <a:noFill/>
          <a:ln>
            <a:noFill/>
          </a:ln>
        </p:spPr>
      </p:pic>
      <p:sp>
        <p:nvSpPr>
          <p:cNvPr id="5" name="文本框 4"/>
          <p:cNvSpPr txBox="1"/>
          <p:nvPr/>
        </p:nvSpPr>
        <p:spPr>
          <a:xfrm>
            <a:off x="9095740" y="1593850"/>
            <a:ext cx="2590800" cy="2031365"/>
          </a:xfrm>
          <a:prstGeom prst="rect">
            <a:avLst/>
          </a:prstGeom>
          <a:noFill/>
        </p:spPr>
        <p:txBody>
          <a:bodyPr wrap="square" rtlCol="0" anchor="t">
            <a:noAutofit/>
          </a:bodyPr>
          <a:p>
            <a:pPr marL="342900" indent="-342900">
              <a:buFont typeface="Arial" panose="020B0604020202020204" pitchFamily="34" charset="0"/>
              <a:buChar char="•"/>
            </a:pPr>
            <a:r>
              <a:rPr lang="en-US" altLang="zh-CN" sz="2400">
                <a:sym typeface="+mn-ea"/>
              </a:rPr>
              <a:t>13</a:t>
            </a:r>
            <a:r>
              <a:rPr lang="zh-CN" altLang="en-US" sz="2400">
                <a:sym typeface="+mn-ea"/>
              </a:rPr>
              <a:t>个实验项目和一个综合作业。</a:t>
            </a:r>
            <a:endParaRPr lang="zh-CN" altLang="en-US" sz="2400">
              <a:sym typeface="+mn-ea"/>
            </a:endParaRPr>
          </a:p>
          <a:p>
            <a:endParaRPr lang="zh-CN" altLang="en-US" sz="2400">
              <a:sym typeface="+mn-ea"/>
            </a:endParaRPr>
          </a:p>
          <a:p>
            <a:pPr marL="342900" indent="-342900">
              <a:buFont typeface="Arial" panose="020B0604020202020204" pitchFamily="34" charset="0"/>
              <a:buChar char="•"/>
            </a:pPr>
            <a:r>
              <a:rPr lang="zh-CN" altLang="en-US" sz="2400" b="1" dirty="0">
                <a:solidFill>
                  <a:srgbClr val="FF0000"/>
                </a:solidFill>
                <a:ea typeface="宋体" panose="02010600030101010101" pitchFamily="2" charset="-122"/>
                <a:sym typeface="+mn-ea"/>
              </a:rPr>
              <a:t>用</a:t>
            </a:r>
            <a:r>
              <a:rPr lang="en-US" altLang="zh-CN" sz="2400" b="1" dirty="0">
                <a:solidFill>
                  <a:srgbClr val="FF0000"/>
                </a:solidFill>
                <a:ea typeface="宋体" panose="02010600030101010101" pitchFamily="2" charset="-122"/>
                <a:sym typeface="+mn-ea"/>
              </a:rPr>
              <a:t>WAMP Server</a:t>
            </a:r>
            <a:r>
              <a:rPr lang="zh-CN" altLang="en-US" sz="2400" b="1" dirty="0">
                <a:solidFill>
                  <a:srgbClr val="FF0000"/>
                </a:solidFill>
                <a:ea typeface="宋体" panose="02010600030101010101" pitchFamily="2" charset="-122"/>
                <a:sym typeface="+mn-ea"/>
              </a:rPr>
              <a:t>软件</a:t>
            </a:r>
            <a:r>
              <a:rPr lang="zh-CN" altLang="en-US" sz="2400">
                <a:sym typeface="+mn-ea"/>
              </a:rPr>
              <a:t>在线下完成实验</a:t>
            </a:r>
            <a:endParaRPr lang="zh-CN" altLang="en-US" sz="2400">
              <a:sym typeface="+mn-ea"/>
            </a:endParaRPr>
          </a:p>
        </p:txBody>
      </p:sp>
      <p:sp>
        <p:nvSpPr>
          <p:cNvPr id="7" name="矩形 6"/>
          <p:cNvSpPr/>
          <p:nvPr/>
        </p:nvSpPr>
        <p:spPr>
          <a:xfrm>
            <a:off x="271780" y="1734820"/>
            <a:ext cx="783590" cy="2793365"/>
          </a:xfrm>
          <a:prstGeom prst="rect">
            <a:avLst/>
          </a:prstGeom>
        </p:spPr>
        <p:style>
          <a:lnRef idx="2">
            <a:schemeClr val="accent6"/>
          </a:lnRef>
          <a:fillRef idx="1">
            <a:schemeClr val="lt1"/>
          </a:fillRef>
          <a:effectRef idx="0">
            <a:schemeClr val="accent6"/>
          </a:effectRef>
          <a:fontRef idx="minor">
            <a:schemeClr val="dk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lang="zh-CN" sz="3200" b="1" noProof="0">
                <a:ln>
                  <a:noFill/>
                </a:ln>
                <a:solidFill>
                  <a:schemeClr val="tx1"/>
                </a:solidFill>
                <a:effectLst/>
                <a:uLnTx/>
                <a:uFillTx/>
                <a:latin typeface="等线" panose="02010600030101010101" charset="-122"/>
                <a:ea typeface="等线" panose="02010600030101010101" charset="-122"/>
                <a:sym typeface="+mn-ea"/>
              </a:rPr>
              <a:t>实验项目</a:t>
            </a:r>
            <a:endParaRPr kumimoji="0" lang="zh-CN" sz="3200" b="1" i="0" u="none" strike="noStrike" kern="1200" cap="none" spc="0" normalizeH="0" baseline="0" noProof="0">
              <a:ln>
                <a:noFill/>
              </a:ln>
              <a:solidFill>
                <a:schemeClr val="tx1"/>
              </a:solidFill>
              <a:effectLst/>
              <a:uLnTx/>
              <a:uFillTx/>
              <a:latin typeface="等线" panose="02010600030101010101" charset="-122"/>
              <a:ea typeface="等线" panose="02010600030101010101" charset="-122"/>
              <a:cs typeface="+mn-cs"/>
              <a:sym typeface="+mn-ea"/>
            </a:endParaRPr>
          </a:p>
        </p:txBody>
      </p:sp>
      <p:sp>
        <p:nvSpPr>
          <p:cNvPr id="23" name="矩形 22"/>
          <p:cNvSpPr/>
          <p:nvPr/>
        </p:nvSpPr>
        <p:spPr>
          <a:xfrm>
            <a:off x="0" y="0"/>
            <a:ext cx="4031615" cy="6654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lang="en-US" altLang="zh-CN" sz="3200" b="1" noProof="0">
                <a:ln>
                  <a:noFill/>
                </a:ln>
                <a:solidFill>
                  <a:schemeClr val="bg1"/>
                </a:solidFill>
                <a:effectLst/>
                <a:uLnTx/>
                <a:uFillTx/>
                <a:latin typeface="等线" panose="02010600030101010101" charset="-122"/>
                <a:ea typeface="等线" panose="02010600030101010101" charset="-122"/>
                <a:sym typeface="+mn-ea"/>
              </a:rPr>
              <a:t>1.</a:t>
            </a:r>
            <a:r>
              <a:rPr lang="zh-CN" sz="3200" b="1" noProof="0">
                <a:ln>
                  <a:noFill/>
                </a:ln>
                <a:solidFill>
                  <a:schemeClr val="bg1"/>
                </a:solidFill>
                <a:effectLst/>
                <a:uLnTx/>
                <a:uFillTx/>
                <a:latin typeface="等线" panose="02010600030101010101" charset="-122"/>
                <a:ea typeface="等线" panose="02010600030101010101" charset="-122"/>
                <a:sym typeface="+mn-ea"/>
              </a:rPr>
              <a:t>实践课程设计</a:t>
            </a:r>
            <a:endParaRPr kumimoji="0" lang="zh-CN" altLang="en-US"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0" y="0"/>
            <a:ext cx="4001770" cy="6635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2800" b="1" noProof="0">
                <a:ln>
                  <a:noFill/>
                </a:ln>
                <a:solidFill>
                  <a:schemeClr val="bg1"/>
                </a:solidFill>
                <a:effectLst/>
                <a:uLnTx/>
                <a:uFillTx/>
                <a:latin typeface="等线" panose="02010600030101010101" charset="-122"/>
                <a:ea typeface="等线" panose="02010600030101010101" charset="-122"/>
                <a:sym typeface="+mn-ea"/>
              </a:rPr>
              <a:t>2.</a:t>
            </a:r>
            <a:r>
              <a:rPr lang="zh-CN" altLang="en-US" sz="2800" b="1" noProof="0">
                <a:ln>
                  <a:noFill/>
                </a:ln>
                <a:solidFill>
                  <a:schemeClr val="bg1"/>
                </a:solidFill>
                <a:effectLst/>
                <a:uLnTx/>
                <a:uFillTx/>
                <a:latin typeface="等线" panose="02010600030101010101" charset="-122"/>
                <a:ea typeface="等线" panose="02010600030101010101" charset="-122"/>
                <a:sym typeface="+mn-ea"/>
              </a:rPr>
              <a:t>实践教学中的问题</a:t>
            </a:r>
            <a:endParaRPr kumimoji="0" lang="zh-CN" altLang="en-US" sz="28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sym typeface="+mn-ea"/>
            </a:endParaRPr>
          </a:p>
        </p:txBody>
      </p:sp>
      <p:pic>
        <p:nvPicPr>
          <p:cNvPr id="3" name="图片 2"/>
          <p:cNvPicPr>
            <a:picLocks noChangeAspect="1"/>
          </p:cNvPicPr>
          <p:nvPr/>
        </p:nvPicPr>
        <p:blipFill>
          <a:blip r:embed="rId1"/>
          <a:stretch>
            <a:fillRect/>
          </a:stretch>
        </p:blipFill>
        <p:spPr>
          <a:xfrm>
            <a:off x="1725930" y="1432560"/>
            <a:ext cx="5636260" cy="4178300"/>
          </a:xfrm>
          <a:prstGeom prst="rect">
            <a:avLst/>
          </a:prstGeom>
        </p:spPr>
      </p:pic>
      <p:pic>
        <p:nvPicPr>
          <p:cNvPr id="5" name="图片 4"/>
          <p:cNvPicPr>
            <a:picLocks noChangeAspect="1"/>
          </p:cNvPicPr>
          <p:nvPr/>
        </p:nvPicPr>
        <p:blipFill>
          <a:blip r:embed="rId2"/>
          <a:stretch>
            <a:fillRect/>
          </a:stretch>
        </p:blipFill>
        <p:spPr>
          <a:xfrm>
            <a:off x="7184390" y="1245870"/>
            <a:ext cx="4831715" cy="4237355"/>
          </a:xfrm>
          <a:prstGeom prst="rect">
            <a:avLst/>
          </a:prstGeom>
        </p:spPr>
      </p:pic>
      <p:sp>
        <p:nvSpPr>
          <p:cNvPr id="2" name="文本框 1"/>
          <p:cNvSpPr txBox="1"/>
          <p:nvPr/>
        </p:nvSpPr>
        <p:spPr>
          <a:xfrm>
            <a:off x="254635" y="1050290"/>
            <a:ext cx="2175510" cy="1889760"/>
          </a:xfrm>
          <a:prstGeom prst="rect">
            <a:avLst/>
          </a:prstGeom>
          <a:noFill/>
        </p:spPr>
        <p:txBody>
          <a:bodyPr wrap="square" rtlCol="0" anchor="t">
            <a:noAutofit/>
          </a:bodyPr>
          <a:p>
            <a:pPr marL="457200" indent="-457200">
              <a:buFont typeface="Arial" panose="020B0604020202020204" pitchFamily="34" charset="0"/>
              <a:buChar char="•"/>
            </a:pPr>
            <a:r>
              <a:rPr lang="zh-CN" altLang="en-US" sz="2800" b="1" dirty="0">
                <a:solidFill>
                  <a:srgbClr val="FF0000"/>
                </a:solidFill>
                <a:ea typeface="宋体" panose="02010600030101010101" pitchFamily="2" charset="-122"/>
                <a:sym typeface="+mn-ea"/>
              </a:rPr>
              <a:t>线下教学模式</a:t>
            </a:r>
            <a:endParaRPr lang="zh-CN" altLang="en-US" sz="2800" b="1" dirty="0">
              <a:solidFill>
                <a:srgbClr val="FF0000"/>
              </a:solidFill>
              <a:ea typeface="宋体" panose="02010600030101010101" pitchFamily="2" charset="-122"/>
              <a:sym typeface="+mn-ea"/>
            </a:endParaRPr>
          </a:p>
          <a:p>
            <a:pPr marL="457200" indent="-457200">
              <a:buFont typeface="Arial" panose="020B0604020202020204" pitchFamily="34" charset="0"/>
              <a:buChar char="•"/>
            </a:pPr>
            <a:r>
              <a:rPr lang="zh-CN" altLang="en-US" sz="2800" b="1" dirty="0">
                <a:solidFill>
                  <a:srgbClr val="FF0000"/>
                </a:solidFill>
                <a:ea typeface="宋体" panose="02010600030101010101" pitchFamily="2" charset="-122"/>
                <a:sym typeface="+mn-ea"/>
              </a:rPr>
              <a:t>组合软件问题多</a:t>
            </a:r>
            <a:endParaRPr lang="zh-CN" altLang="en-US" sz="2800" b="1" dirty="0">
              <a:solidFill>
                <a:srgbClr val="FF0000"/>
              </a:solidFill>
              <a:ea typeface="宋体" panose="02010600030101010101" pitchFamily="2"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0" y="0"/>
            <a:ext cx="4270375" cy="696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lang="en-US" altLang="zh-CN" sz="2800" b="1" noProof="0">
                <a:ln>
                  <a:noFill/>
                </a:ln>
                <a:solidFill>
                  <a:schemeClr val="bg1"/>
                </a:solidFill>
                <a:effectLst/>
                <a:uLnTx/>
                <a:uFillTx/>
                <a:latin typeface="等线" panose="02010600030101010101" charset="-122"/>
                <a:ea typeface="等线" panose="02010600030101010101" charset="-122"/>
                <a:sym typeface="+mn-ea"/>
              </a:rPr>
              <a:t>3.</a:t>
            </a:r>
            <a:r>
              <a:rPr lang="zh-CN" altLang="en-US" sz="2800" b="1" noProof="0">
                <a:ln>
                  <a:noFill/>
                </a:ln>
                <a:solidFill>
                  <a:schemeClr val="bg1"/>
                </a:solidFill>
                <a:effectLst/>
                <a:uLnTx/>
                <a:uFillTx/>
                <a:latin typeface="等线" panose="02010600030101010101" charset="-122"/>
                <a:ea typeface="等线" panose="02010600030101010101" charset="-122"/>
                <a:sym typeface="+mn-ea"/>
              </a:rPr>
              <a:t>实践</a:t>
            </a:r>
            <a:r>
              <a:rPr lang="zh-CN" altLang="en-US" sz="2800" b="1" dirty="0">
                <a:solidFill>
                  <a:schemeClr val="bg1"/>
                </a:solidFill>
                <a:sym typeface="+mn-ea"/>
              </a:rPr>
              <a:t>课程的构思和实施</a:t>
            </a:r>
            <a:endParaRPr kumimoji="0" lang="zh-CN" altLang="en-US" sz="28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sym typeface="+mn-ea"/>
            </a:endParaRPr>
          </a:p>
        </p:txBody>
      </p:sp>
      <p:sp>
        <p:nvSpPr>
          <p:cNvPr id="2" name="文本框 1"/>
          <p:cNvSpPr txBox="1"/>
          <p:nvPr/>
        </p:nvSpPr>
        <p:spPr>
          <a:xfrm>
            <a:off x="1673225" y="2062480"/>
            <a:ext cx="7800975" cy="1383665"/>
          </a:xfrm>
          <a:prstGeom prst="rect">
            <a:avLst/>
          </a:prstGeom>
          <a:noFill/>
        </p:spPr>
        <p:txBody>
          <a:bodyPr wrap="square" rtlCol="0" anchor="t">
            <a:spAutoFit/>
          </a:bodyPr>
          <a:p>
            <a:pPr marL="457200" indent="-457200">
              <a:buFont typeface="Arial" panose="020B0604020202020204" pitchFamily="34" charset="0"/>
              <a:buChar char="•"/>
            </a:pPr>
            <a:r>
              <a:rPr lang="zh-CN" sz="2800" dirty="0">
                <a:sym typeface="+mn-ea"/>
              </a:rPr>
              <a:t>把线下实践教学变为</a:t>
            </a:r>
            <a:r>
              <a:rPr lang="zh-CN" sz="2800" dirty="0">
                <a:sym typeface="+mn-ea"/>
              </a:rPr>
              <a:t>线上线下混合式教学</a:t>
            </a:r>
            <a:endParaRPr lang="zh-CN" sz="2800" dirty="0">
              <a:sym typeface="+mn-ea"/>
            </a:endParaRPr>
          </a:p>
          <a:p>
            <a:pPr marL="457200" indent="-457200">
              <a:buFont typeface="Arial" panose="020B0604020202020204" pitchFamily="34" charset="0"/>
              <a:buChar char="•"/>
            </a:pPr>
            <a:endParaRPr lang="zh-CN" sz="2800" dirty="0">
              <a:sym typeface="+mn-ea"/>
            </a:endParaRPr>
          </a:p>
          <a:p>
            <a:pPr marL="457200" indent="-457200">
              <a:buFont typeface="Arial" panose="020B0604020202020204" pitchFamily="34" charset="0"/>
              <a:buChar char="•"/>
            </a:pPr>
            <a:r>
              <a:rPr lang="zh-CN" sz="2800" dirty="0">
                <a:sym typeface="+mn-ea"/>
              </a:rPr>
              <a:t>改善实验环境</a:t>
            </a:r>
            <a:endParaRPr lang="zh-CN" sz="2800" dirty="0">
              <a:sym typeface="+mn-ea"/>
            </a:endParaRPr>
          </a:p>
        </p:txBody>
      </p:sp>
      <p:sp>
        <p:nvSpPr>
          <p:cNvPr id="3" name="文本框 2"/>
          <p:cNvSpPr txBox="1"/>
          <p:nvPr/>
        </p:nvSpPr>
        <p:spPr>
          <a:xfrm>
            <a:off x="1771015" y="3965575"/>
            <a:ext cx="6630035" cy="829945"/>
          </a:xfrm>
          <a:prstGeom prst="rect">
            <a:avLst/>
          </a:prstGeom>
          <a:noFill/>
        </p:spPr>
        <p:txBody>
          <a:bodyPr wrap="square" rtlCol="0" anchor="t">
            <a:spAutoFit/>
          </a:bodyPr>
          <a:p>
            <a:r>
              <a:rPr lang="zh-CN" altLang="en-US" sz="2400" b="1">
                <a:solidFill>
                  <a:srgbClr val="FF0000"/>
                </a:solidFill>
                <a:sym typeface="+mn-ea"/>
              </a:rPr>
              <a:t>线上：在头歌平台学习</a:t>
            </a:r>
            <a:r>
              <a:rPr lang="en-US" altLang="zh-CN" sz="2400" b="1">
                <a:solidFill>
                  <a:srgbClr val="FF0000"/>
                </a:solidFill>
                <a:sym typeface="+mn-ea"/>
              </a:rPr>
              <a:t>MySQL</a:t>
            </a:r>
            <a:r>
              <a:rPr lang="zh-CN" altLang="en-US" sz="2400" b="1">
                <a:solidFill>
                  <a:srgbClr val="FF0000"/>
                </a:solidFill>
                <a:sym typeface="+mn-ea"/>
              </a:rPr>
              <a:t>基本操作</a:t>
            </a:r>
            <a:endParaRPr lang="zh-CN" altLang="en-US" sz="2400" b="1">
              <a:solidFill>
                <a:srgbClr val="FF0000"/>
              </a:solidFill>
              <a:sym typeface="+mn-ea"/>
            </a:endParaRPr>
          </a:p>
          <a:p>
            <a:r>
              <a:rPr lang="zh-CN" altLang="en-US" sz="2400" b="1">
                <a:solidFill>
                  <a:srgbClr val="FF0000"/>
                </a:solidFill>
                <a:sym typeface="+mn-ea"/>
              </a:rPr>
              <a:t>线下：用WampServer完成综合作业</a:t>
            </a:r>
            <a:endParaRPr lang="zh-CN" altLang="en-US" sz="2400" b="1">
              <a:solidFill>
                <a:srgbClr val="FF0000"/>
              </a:solidFill>
              <a:sym typeface="+mn-ea"/>
            </a:endParaRPr>
          </a:p>
        </p:txBody>
      </p:sp>
      <p:sp>
        <p:nvSpPr>
          <p:cNvPr id="5" name="文本框 4"/>
          <p:cNvSpPr txBox="1"/>
          <p:nvPr/>
        </p:nvSpPr>
        <p:spPr>
          <a:xfrm>
            <a:off x="1870075" y="1245235"/>
            <a:ext cx="3299460" cy="521970"/>
          </a:xfrm>
          <a:prstGeom prst="rect">
            <a:avLst/>
          </a:prstGeom>
          <a:noFill/>
        </p:spPr>
        <p:txBody>
          <a:bodyPr wrap="square" rtlCol="0" anchor="t">
            <a:spAutoFit/>
            <a:scene3d>
              <a:camera prst="orthographicFront"/>
              <a:lightRig rig="threePt" dir="t"/>
            </a:scene3d>
          </a:bodyPr>
          <a:p>
            <a:r>
              <a:rPr lang="zh-CN" altLang="en-US" sz="2800">
                <a:ln w="22225">
                  <a:solidFill>
                    <a:schemeClr val="accent2"/>
                  </a:solidFill>
                  <a:prstDash val="solid"/>
                </a:ln>
                <a:solidFill>
                  <a:schemeClr val="accent2">
                    <a:lumMod val="40000"/>
                    <a:lumOff val="60000"/>
                  </a:schemeClr>
                </a:solidFill>
                <a:effectLst/>
                <a:latin typeface="楷体" panose="02010609060101010101" charset="-122"/>
                <a:ea typeface="楷体" panose="02010609060101010101" charset="-122"/>
                <a:sym typeface="+mn-ea"/>
              </a:rPr>
              <a:t>？如何解决问题</a:t>
            </a:r>
            <a:endParaRPr lang="zh-CN" altLang="en-US" sz="2800">
              <a:ln w="22225">
                <a:solidFill>
                  <a:schemeClr val="accent2"/>
                </a:solidFill>
                <a:prstDash val="solid"/>
              </a:ln>
              <a:solidFill>
                <a:schemeClr val="accent2">
                  <a:lumMod val="40000"/>
                  <a:lumOff val="60000"/>
                </a:schemeClr>
              </a:solidFill>
              <a:effectLst/>
              <a:latin typeface="楷体" panose="02010609060101010101" charset="-122"/>
              <a:ea typeface="楷体" panose="02010609060101010101"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5444490" y="1641475"/>
            <a:ext cx="5470525" cy="961390"/>
          </a:xfrm>
          <a:prstGeom prst="rect">
            <a:avLst/>
          </a:prstGeom>
          <a:noFill/>
        </p:spPr>
        <p:txBody>
          <a:bodyPr wrap="square" rtlCol="0">
            <a:noAutofit/>
          </a:bodyPr>
          <a:lstStyle/>
          <a:p>
            <a:r>
              <a:rPr lang="en-US" altLang="zh-CN" sz="2800" b="1" dirty="0">
                <a:latin typeface="黑体" panose="02010609060101010101" charset="-122"/>
                <a:ea typeface="黑体" panose="02010609060101010101" charset="-122"/>
                <a:cs typeface="黑体" panose="02010609060101010101" charset="-122"/>
              </a:rPr>
              <a:t>《MyS	QL</a:t>
            </a:r>
            <a:r>
              <a:rPr lang="zh-CN" altLang="en-US" sz="2800" b="1" dirty="0">
                <a:latin typeface="黑体" panose="02010609060101010101" charset="-122"/>
                <a:ea typeface="黑体" panose="02010609060101010101" charset="-122"/>
                <a:cs typeface="黑体" panose="02010609060101010101" charset="-122"/>
              </a:rPr>
              <a:t>数据库</a:t>
            </a:r>
            <a:r>
              <a:rPr lang="en-US" altLang="zh-CN" sz="2800" b="1" dirty="0">
                <a:latin typeface="黑体" panose="02010609060101010101" charset="-122"/>
                <a:ea typeface="黑体" panose="02010609060101010101" charset="-122"/>
                <a:cs typeface="黑体" panose="02010609060101010101" charset="-122"/>
              </a:rPr>
              <a:t>》- </a:t>
            </a:r>
            <a:r>
              <a:rPr lang="zh-CN" altLang="en-US" sz="2800" b="1" dirty="0">
                <a:latin typeface="黑体" panose="02010609060101010101" charset="-122"/>
                <a:ea typeface="黑体" panose="02010609060101010101" charset="-122"/>
                <a:cs typeface="黑体" panose="02010609060101010101" charset="-122"/>
              </a:rPr>
              <a:t>实践课程目录</a:t>
            </a:r>
            <a:endParaRPr lang="zh-CN" altLang="en-US" sz="2800" b="1" dirty="0">
              <a:latin typeface="黑体" panose="02010609060101010101" charset="-122"/>
              <a:ea typeface="黑体" panose="02010609060101010101" charset="-122"/>
              <a:cs typeface="黑体" panose="02010609060101010101" charset="-122"/>
            </a:endParaRPr>
          </a:p>
        </p:txBody>
      </p:sp>
      <p:sp>
        <p:nvSpPr>
          <p:cNvPr id="23" name="文本框 22"/>
          <p:cNvSpPr txBox="1"/>
          <p:nvPr/>
        </p:nvSpPr>
        <p:spPr>
          <a:xfrm>
            <a:off x="132715" y="5418455"/>
            <a:ext cx="11927840" cy="617220"/>
          </a:xfrm>
          <a:prstGeom prst="rect">
            <a:avLst/>
          </a:prstGeom>
          <a:noFill/>
        </p:spPr>
        <p:txBody>
          <a:bodyPr wrap="square" rtlCol="0">
            <a:noAutofit/>
          </a:bodyPr>
          <a:lstStyle/>
          <a:p>
            <a:r>
              <a:rPr lang="zh-CN" altLang="en-US" b="1" dirty="0">
                <a:solidFill>
                  <a:srgbClr val="333333"/>
                </a:solidFill>
                <a:latin typeface="黑体" panose="02010609060101010101" charset="-122"/>
                <a:ea typeface="黑体" panose="02010609060101010101" charset="-122"/>
                <a:cs typeface="黑体" panose="02010609060101010101" charset="-122"/>
              </a:rPr>
              <a:t>课程配套赵晓侠</a:t>
            </a:r>
            <a:r>
              <a:rPr lang="en-US" altLang="zh-CN" b="1" i="0" dirty="0">
                <a:solidFill>
                  <a:srgbClr val="333333"/>
                </a:solidFill>
                <a:latin typeface="黑体" panose="02010609060101010101" charset="-122"/>
                <a:ea typeface="黑体" panose="02010609060101010101" charset="-122"/>
                <a:cs typeface="黑体" panose="02010609060101010101" charset="-122"/>
              </a:rPr>
              <a:t>《MySQL</a:t>
            </a:r>
            <a:r>
              <a:rPr lang="zh-CN" altLang="en-US" b="1" i="0" dirty="0">
                <a:solidFill>
                  <a:srgbClr val="333333"/>
                </a:solidFill>
                <a:latin typeface="黑体" panose="02010609060101010101" charset="-122"/>
                <a:ea typeface="黑体" panose="02010609060101010101" charset="-122"/>
                <a:cs typeface="黑体" panose="02010609060101010101" charset="-122"/>
              </a:rPr>
              <a:t>数据库设计与应用</a:t>
            </a:r>
            <a:r>
              <a:rPr lang="en-US" altLang="zh-CN" b="1" i="0" dirty="0">
                <a:solidFill>
                  <a:srgbClr val="333333"/>
                </a:solidFill>
                <a:latin typeface="黑体" panose="02010609060101010101" charset="-122"/>
                <a:ea typeface="黑体" panose="02010609060101010101" charset="-122"/>
                <a:cs typeface="黑体" panose="02010609060101010101" charset="-122"/>
              </a:rPr>
              <a:t>》</a:t>
            </a:r>
            <a:r>
              <a:rPr lang="zh-CN" altLang="en-US" b="1" i="0" dirty="0">
                <a:solidFill>
                  <a:srgbClr val="333333"/>
                </a:solidFill>
                <a:latin typeface="黑体" panose="02010609060101010101" charset="-122"/>
                <a:ea typeface="黑体" panose="02010609060101010101" charset="-122"/>
                <a:cs typeface="黑体" panose="02010609060101010101" charset="-122"/>
              </a:rPr>
              <a:t>图书，在</a:t>
            </a:r>
            <a:r>
              <a:rPr lang="zh-CN" altLang="en-US" b="1" i="0" dirty="0">
                <a:solidFill>
                  <a:srgbClr val="FF0000"/>
                </a:solidFill>
                <a:latin typeface="黑体" panose="02010609060101010101" charset="-122"/>
                <a:ea typeface="黑体" panose="02010609060101010101" charset="-122"/>
                <a:cs typeface="黑体" panose="02010609060101010101" charset="-122"/>
              </a:rPr>
              <a:t>头歌教学平台</a:t>
            </a:r>
            <a:r>
              <a:rPr lang="zh-CN" altLang="en-US" b="1" i="0" dirty="0">
                <a:solidFill>
                  <a:srgbClr val="333333"/>
                </a:solidFill>
                <a:latin typeface="黑体" panose="02010609060101010101" charset="-122"/>
                <a:ea typeface="黑体" panose="02010609060101010101" charset="-122"/>
                <a:cs typeface="黑体" panose="02010609060101010101" charset="-122"/>
              </a:rPr>
              <a:t>已上线相关配套实验，构建了</a:t>
            </a:r>
            <a:r>
              <a:rPr lang="en-US" altLang="zh-CN" b="1" i="0" dirty="0">
                <a:solidFill>
                  <a:srgbClr val="FF0000"/>
                </a:solidFill>
                <a:latin typeface="黑体" panose="02010609060101010101" charset="-122"/>
                <a:ea typeface="黑体" panose="02010609060101010101" charset="-122"/>
                <a:cs typeface="黑体" panose="02010609060101010101" charset="-122"/>
              </a:rPr>
              <a:t>9</a:t>
            </a:r>
            <a:r>
              <a:rPr lang="zh-CN" altLang="en-US" b="1" i="0" dirty="0">
                <a:solidFill>
                  <a:srgbClr val="333333"/>
                </a:solidFill>
                <a:latin typeface="黑体" panose="02010609060101010101" charset="-122"/>
                <a:ea typeface="黑体" panose="02010609060101010101" charset="-122"/>
                <a:cs typeface="黑体" panose="02010609060101010101" charset="-122"/>
              </a:rPr>
              <a:t>个章节，</a:t>
            </a:r>
            <a:r>
              <a:rPr lang="en-US" altLang="zh-CN" b="1" i="0" dirty="0">
                <a:solidFill>
                  <a:srgbClr val="333333"/>
                </a:solidFill>
                <a:latin typeface="黑体" panose="02010609060101010101" charset="-122"/>
                <a:ea typeface="黑体" panose="02010609060101010101" charset="-122"/>
                <a:cs typeface="黑体" panose="02010609060101010101" charset="-122"/>
              </a:rPr>
              <a:t>58</a:t>
            </a:r>
            <a:r>
              <a:rPr lang="zh-CN" altLang="en-US" b="1" i="0" dirty="0">
                <a:solidFill>
                  <a:srgbClr val="333333"/>
                </a:solidFill>
                <a:latin typeface="黑体" panose="02010609060101010101" charset="-122"/>
                <a:ea typeface="黑体" panose="02010609060101010101" charset="-122"/>
                <a:cs typeface="黑体" panose="02010609060101010101" charset="-122"/>
              </a:rPr>
              <a:t>个</a:t>
            </a:r>
            <a:r>
              <a:rPr lang="zh-CN" altLang="en-US" b="1" dirty="0">
                <a:solidFill>
                  <a:srgbClr val="333333"/>
                </a:solidFill>
                <a:latin typeface="黑体" panose="02010609060101010101" charset="-122"/>
                <a:ea typeface="黑体" panose="02010609060101010101" charset="-122"/>
                <a:cs typeface="黑体" panose="02010609060101010101" charset="-122"/>
                <a:sym typeface="+mn-ea"/>
              </a:rPr>
              <a:t>实践项目设置了</a:t>
            </a:r>
            <a:r>
              <a:rPr lang="en-US" altLang="zh-CN" b="1" i="0" dirty="0">
                <a:solidFill>
                  <a:srgbClr val="FF0000"/>
                </a:solidFill>
                <a:latin typeface="黑体" panose="02010609060101010101" charset="-122"/>
                <a:ea typeface="黑体" panose="02010609060101010101" charset="-122"/>
                <a:cs typeface="黑体" panose="02010609060101010101" charset="-122"/>
              </a:rPr>
              <a:t>104</a:t>
            </a:r>
            <a:r>
              <a:rPr lang="zh-CN" altLang="en-US" b="1" i="0" dirty="0">
                <a:solidFill>
                  <a:srgbClr val="333333"/>
                </a:solidFill>
                <a:latin typeface="黑体" panose="02010609060101010101" charset="-122"/>
                <a:ea typeface="黑体" panose="02010609060101010101" charset="-122"/>
                <a:cs typeface="黑体" panose="02010609060101010101" charset="-122"/>
              </a:rPr>
              <a:t>个关卡，</a:t>
            </a:r>
            <a:r>
              <a:rPr lang="en-US" altLang="zh-CN" b="1" i="0" dirty="0">
                <a:solidFill>
                  <a:srgbClr val="FF0000"/>
                </a:solidFill>
                <a:latin typeface="黑体" panose="02010609060101010101" charset="-122"/>
                <a:ea typeface="黑体" panose="02010609060101010101" charset="-122"/>
                <a:cs typeface="黑体" panose="02010609060101010101" charset="-122"/>
              </a:rPr>
              <a:t>13</a:t>
            </a:r>
            <a:r>
              <a:rPr lang="zh-CN" altLang="en-US" b="1" i="0" dirty="0">
                <a:solidFill>
                  <a:srgbClr val="333333"/>
                </a:solidFill>
                <a:latin typeface="黑体" panose="02010609060101010101" charset="-122"/>
                <a:ea typeface="黑体" panose="02010609060101010101" charset="-122"/>
                <a:cs typeface="黑体" panose="02010609060101010101" charset="-122"/>
              </a:rPr>
              <a:t>个操作视频。</a:t>
            </a:r>
            <a:endParaRPr lang="zh-CN" altLang="en-US" b="1" i="0" dirty="0">
              <a:solidFill>
                <a:srgbClr val="333333"/>
              </a:solidFill>
              <a:latin typeface="黑体" panose="02010609060101010101" charset="-122"/>
              <a:ea typeface="黑体" panose="02010609060101010101" charset="-122"/>
              <a:cs typeface="黑体" panose="02010609060101010101" charset="-122"/>
            </a:endParaRPr>
          </a:p>
        </p:txBody>
      </p:sp>
      <p:sp>
        <p:nvSpPr>
          <p:cNvPr id="25" name="矩形 24"/>
          <p:cNvSpPr/>
          <p:nvPr/>
        </p:nvSpPr>
        <p:spPr>
          <a:xfrm>
            <a:off x="5237429" y="2000013"/>
            <a:ext cx="207264" cy="237527"/>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4" name="直接连接符 73"/>
          <p:cNvCxnSpPr/>
          <p:nvPr/>
        </p:nvCxnSpPr>
        <p:spPr>
          <a:xfrm flipV="1">
            <a:off x="5759594" y="2334627"/>
            <a:ext cx="5445125" cy="15875"/>
          </a:xfrm>
          <a:prstGeom prst="line">
            <a:avLst/>
          </a:prstGeom>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5891530" y="2505710"/>
            <a:ext cx="367030" cy="1117600"/>
          </a:xfrm>
          <a:prstGeom prst="rect">
            <a:avLst/>
          </a:prstGeom>
          <a:noFill/>
        </p:spPr>
        <p:txBody>
          <a:bodyPr vert="eaVert" wrap="square" rtlCol="0">
            <a:spAutoFit/>
          </a:bodyPr>
          <a:lstStyle/>
          <a:p>
            <a:r>
              <a:rPr lang="zh-CN" altLang="en-US" sz="1200" b="1" dirty="0"/>
              <a:t>数据库概述</a:t>
            </a:r>
            <a:endParaRPr lang="zh-CN" altLang="en-US" sz="1200" b="1" dirty="0"/>
          </a:p>
        </p:txBody>
      </p:sp>
      <p:sp>
        <p:nvSpPr>
          <p:cNvPr id="87" name="流程图: 接点 86"/>
          <p:cNvSpPr/>
          <p:nvPr/>
        </p:nvSpPr>
        <p:spPr>
          <a:xfrm>
            <a:off x="5981853" y="2235335"/>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13" name="流程图: 接点 112"/>
          <p:cNvSpPr/>
          <p:nvPr/>
        </p:nvSpPr>
        <p:spPr>
          <a:xfrm>
            <a:off x="6472076" y="2237664"/>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14" name="流程图: 接点 113"/>
          <p:cNvSpPr/>
          <p:nvPr/>
        </p:nvSpPr>
        <p:spPr>
          <a:xfrm>
            <a:off x="7028276" y="2237664"/>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15" name="流程图: 接点 114"/>
          <p:cNvSpPr/>
          <p:nvPr/>
        </p:nvSpPr>
        <p:spPr>
          <a:xfrm>
            <a:off x="7631018" y="2237664"/>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17" name="流程图: 接点 116"/>
          <p:cNvSpPr/>
          <p:nvPr/>
        </p:nvSpPr>
        <p:spPr>
          <a:xfrm>
            <a:off x="8208821" y="2237664"/>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18" name="流程图: 接点 117"/>
          <p:cNvSpPr/>
          <p:nvPr/>
        </p:nvSpPr>
        <p:spPr>
          <a:xfrm>
            <a:off x="8737515" y="2236122"/>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20" name="流程图: 接点 119"/>
          <p:cNvSpPr/>
          <p:nvPr/>
        </p:nvSpPr>
        <p:spPr>
          <a:xfrm>
            <a:off x="9330079" y="2235336"/>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21" name="流程图: 接点 120"/>
          <p:cNvSpPr/>
          <p:nvPr/>
        </p:nvSpPr>
        <p:spPr>
          <a:xfrm>
            <a:off x="9935261" y="2235338"/>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22" name="流程图: 接点 121"/>
          <p:cNvSpPr/>
          <p:nvPr/>
        </p:nvSpPr>
        <p:spPr>
          <a:xfrm>
            <a:off x="10523982" y="2235337"/>
            <a:ext cx="159279" cy="193833"/>
          </a:xfrm>
          <a:prstGeom prst="flowChartConnector">
            <a:avLst/>
          </a:prstGeom>
          <a:solidFill>
            <a:schemeClr val="bg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b="1"/>
          </a:p>
        </p:txBody>
      </p:sp>
      <p:sp>
        <p:nvSpPr>
          <p:cNvPr id="126" name="文本框 125"/>
          <p:cNvSpPr txBox="1"/>
          <p:nvPr/>
        </p:nvSpPr>
        <p:spPr>
          <a:xfrm>
            <a:off x="6359826" y="2509178"/>
            <a:ext cx="367030" cy="1166167"/>
          </a:xfrm>
          <a:prstGeom prst="rect">
            <a:avLst/>
          </a:prstGeom>
          <a:noFill/>
        </p:spPr>
        <p:txBody>
          <a:bodyPr vert="eaVert" wrap="square" rtlCol="0">
            <a:spAutoFit/>
          </a:bodyPr>
          <a:lstStyle/>
          <a:p>
            <a:r>
              <a:rPr lang="zh-CN" altLang="en-US" sz="1200" b="1" dirty="0"/>
              <a:t>初识</a:t>
            </a:r>
            <a:r>
              <a:rPr lang="en-US" altLang="zh-CN" sz="1200" b="1" dirty="0"/>
              <a:t>MySQL</a:t>
            </a:r>
            <a:endParaRPr lang="en-US" altLang="zh-CN" sz="1200" b="1" dirty="0"/>
          </a:p>
        </p:txBody>
      </p:sp>
      <p:sp>
        <p:nvSpPr>
          <p:cNvPr id="127" name="文本框 126"/>
          <p:cNvSpPr txBox="1"/>
          <p:nvPr/>
        </p:nvSpPr>
        <p:spPr>
          <a:xfrm>
            <a:off x="6935470" y="2508885"/>
            <a:ext cx="367030" cy="1322705"/>
          </a:xfrm>
          <a:prstGeom prst="rect">
            <a:avLst/>
          </a:prstGeom>
          <a:noFill/>
        </p:spPr>
        <p:txBody>
          <a:bodyPr vert="eaVert" wrap="square" rtlCol="0">
            <a:spAutoFit/>
          </a:bodyPr>
          <a:lstStyle/>
          <a:p>
            <a:r>
              <a:rPr lang="zh-CN" altLang="en-US" sz="1200" b="1" dirty="0"/>
              <a:t>数据定义与操作</a:t>
            </a:r>
            <a:endParaRPr lang="zh-CN" altLang="en-US" sz="1200" b="1" dirty="0"/>
          </a:p>
        </p:txBody>
      </p:sp>
      <p:sp>
        <p:nvSpPr>
          <p:cNvPr id="128" name="文本框 127"/>
          <p:cNvSpPr txBox="1"/>
          <p:nvPr/>
        </p:nvSpPr>
        <p:spPr>
          <a:xfrm>
            <a:off x="7512050" y="2511425"/>
            <a:ext cx="367030" cy="1755775"/>
          </a:xfrm>
          <a:prstGeom prst="rect">
            <a:avLst/>
          </a:prstGeom>
          <a:noFill/>
        </p:spPr>
        <p:txBody>
          <a:bodyPr vert="eaVert" wrap="square" rtlCol="0">
            <a:spAutoFit/>
          </a:bodyPr>
          <a:lstStyle/>
          <a:p>
            <a:r>
              <a:rPr lang="en-US" altLang="zh-CN" sz="1200" b="1" dirty="0"/>
              <a:t>MySQL</a:t>
            </a:r>
            <a:r>
              <a:rPr lang="zh-CN" altLang="en-US" sz="1200" b="1" dirty="0"/>
              <a:t>数据查询与视图</a:t>
            </a:r>
            <a:endParaRPr lang="zh-CN" altLang="en-US" sz="1200" b="1" dirty="0"/>
          </a:p>
        </p:txBody>
      </p:sp>
      <p:sp>
        <p:nvSpPr>
          <p:cNvPr id="129" name="文本框 128"/>
          <p:cNvSpPr txBox="1"/>
          <p:nvPr/>
        </p:nvSpPr>
        <p:spPr>
          <a:xfrm>
            <a:off x="8088906" y="2511401"/>
            <a:ext cx="367030" cy="1623639"/>
          </a:xfrm>
          <a:prstGeom prst="rect">
            <a:avLst/>
          </a:prstGeom>
          <a:noFill/>
        </p:spPr>
        <p:txBody>
          <a:bodyPr vert="eaVert" wrap="square" rtlCol="0">
            <a:spAutoFit/>
          </a:bodyPr>
          <a:lstStyle/>
          <a:p>
            <a:r>
              <a:rPr lang="en-US" altLang="zh-CN" sz="1200" b="1" dirty="0"/>
              <a:t>MySQL</a:t>
            </a:r>
            <a:r>
              <a:rPr lang="zh-CN" altLang="en-US" sz="1200" b="1" dirty="0"/>
              <a:t>编程基础</a:t>
            </a:r>
            <a:endParaRPr lang="zh-CN" altLang="en-US" sz="1200" b="1" dirty="0"/>
          </a:p>
        </p:txBody>
      </p:sp>
      <p:sp>
        <p:nvSpPr>
          <p:cNvPr id="130" name="文本框 129"/>
          <p:cNvSpPr txBox="1"/>
          <p:nvPr/>
        </p:nvSpPr>
        <p:spPr>
          <a:xfrm>
            <a:off x="8616315" y="2508885"/>
            <a:ext cx="367030" cy="713740"/>
          </a:xfrm>
          <a:prstGeom prst="rect">
            <a:avLst/>
          </a:prstGeom>
          <a:noFill/>
        </p:spPr>
        <p:txBody>
          <a:bodyPr vert="eaVert" wrap="square" rtlCol="0">
            <a:spAutoFit/>
          </a:bodyPr>
          <a:lstStyle/>
          <a:p>
            <a:r>
              <a:rPr lang="zh-CN" altLang="en-US" sz="1200" b="1" dirty="0"/>
              <a:t>存储程序</a:t>
            </a:r>
            <a:endParaRPr lang="zh-CN" altLang="en-US" sz="1200" b="1" dirty="0"/>
          </a:p>
        </p:txBody>
      </p:sp>
      <p:sp>
        <p:nvSpPr>
          <p:cNvPr id="131" name="文本框 130"/>
          <p:cNvSpPr txBox="1"/>
          <p:nvPr/>
        </p:nvSpPr>
        <p:spPr>
          <a:xfrm>
            <a:off x="9224645" y="2502535"/>
            <a:ext cx="367030" cy="1338580"/>
          </a:xfrm>
          <a:prstGeom prst="rect">
            <a:avLst/>
          </a:prstGeom>
          <a:noFill/>
        </p:spPr>
        <p:txBody>
          <a:bodyPr vert="eaVert" wrap="square" rtlCol="0">
            <a:spAutoFit/>
          </a:bodyPr>
          <a:lstStyle/>
          <a:p>
            <a:r>
              <a:rPr lang="zh-CN" altLang="en-US" sz="1200" b="1" dirty="0"/>
              <a:t>数据库管理及安全</a:t>
            </a:r>
            <a:endParaRPr lang="zh-CN" altLang="en-US" sz="1200" b="1" dirty="0"/>
          </a:p>
        </p:txBody>
      </p:sp>
      <p:sp>
        <p:nvSpPr>
          <p:cNvPr id="132" name="文本框 131"/>
          <p:cNvSpPr txBox="1"/>
          <p:nvPr/>
        </p:nvSpPr>
        <p:spPr>
          <a:xfrm>
            <a:off x="9489440" y="2491740"/>
            <a:ext cx="736600" cy="1757680"/>
          </a:xfrm>
          <a:prstGeom prst="rect">
            <a:avLst/>
          </a:prstGeom>
          <a:noFill/>
        </p:spPr>
        <p:txBody>
          <a:bodyPr vert="eaVert" wrap="square" rtlCol="0">
            <a:spAutoFit/>
          </a:bodyPr>
          <a:lstStyle/>
          <a:p>
            <a:r>
              <a:rPr lang="zh-CN" altLang="en-US" sz="1200" b="1" dirty="0"/>
              <a:t>基于</a:t>
            </a:r>
            <a:r>
              <a:rPr lang="en-US" altLang="zh-CN" sz="1200" b="1" dirty="0"/>
              <a:t>PHP</a:t>
            </a:r>
            <a:r>
              <a:rPr lang="zh-CN" altLang="en-US" sz="1200" b="1" dirty="0"/>
              <a:t>的</a:t>
            </a:r>
            <a:r>
              <a:rPr lang="en-US" altLang="zh-CN" sz="1200" b="1" dirty="0"/>
              <a:t>MySQL Web</a:t>
            </a:r>
            <a:r>
              <a:rPr lang="zh-CN" altLang="en-US" sz="1200" b="1" dirty="0"/>
              <a:t>应用</a:t>
            </a:r>
            <a:endParaRPr lang="en-US" altLang="zh-CN" sz="1200" b="1" dirty="0"/>
          </a:p>
          <a:p>
            <a:r>
              <a:rPr lang="en-US" altLang="zh-CN" sz="1200" b="1" dirty="0"/>
              <a:t> </a:t>
            </a:r>
            <a:endParaRPr lang="en-US" altLang="zh-CN" sz="1200" b="1" dirty="0"/>
          </a:p>
        </p:txBody>
      </p:sp>
      <p:sp>
        <p:nvSpPr>
          <p:cNvPr id="133" name="文本框 132"/>
          <p:cNvSpPr txBox="1"/>
          <p:nvPr/>
        </p:nvSpPr>
        <p:spPr>
          <a:xfrm>
            <a:off x="10419080" y="2502535"/>
            <a:ext cx="367030" cy="1633220"/>
          </a:xfrm>
          <a:prstGeom prst="rect">
            <a:avLst/>
          </a:prstGeom>
          <a:noFill/>
        </p:spPr>
        <p:txBody>
          <a:bodyPr vert="eaVert" wrap="square" rtlCol="0">
            <a:spAutoFit/>
          </a:bodyPr>
          <a:lstStyle/>
          <a:p>
            <a:r>
              <a:rPr lang="zh-CN" altLang="en-US" sz="1200" b="1" dirty="0"/>
              <a:t>课程管理系统综合实训</a:t>
            </a:r>
            <a:endParaRPr lang="zh-CN" altLang="en-US" sz="1200" b="1" dirty="0"/>
          </a:p>
        </p:txBody>
      </p:sp>
      <p:sp>
        <p:nvSpPr>
          <p:cNvPr id="6" name="文本框 5"/>
          <p:cNvSpPr txBox="1"/>
          <p:nvPr/>
        </p:nvSpPr>
        <p:spPr>
          <a:xfrm>
            <a:off x="4721225" y="4122420"/>
            <a:ext cx="3206750" cy="1296035"/>
          </a:xfrm>
          <a:prstGeom prst="rect">
            <a:avLst/>
          </a:prstGeom>
          <a:noFill/>
        </p:spPr>
        <p:txBody>
          <a:bodyPr wrap="none" rtlCol="0">
            <a:noAutofit/>
          </a:bodyPr>
          <a:p>
            <a:pPr>
              <a:lnSpc>
                <a:spcPct val="150000"/>
              </a:lnSpc>
            </a:pP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课程特点</a:t>
            </a:r>
            <a:r>
              <a:rPr kumimoji="1" lang="en-US" altLang="zh-CN" sz="1400" b="1" dirty="0">
                <a:solidFill>
                  <a:srgbClr val="FF0000"/>
                </a:solidFill>
                <a:latin typeface="黑体" panose="02010609060101010101" charset="-122"/>
                <a:ea typeface="黑体" panose="02010609060101010101" charset="-122"/>
                <a:cs typeface="黑体" panose="02010609060101010101" charset="-122"/>
              </a:rPr>
              <a:t>:</a:t>
            </a:r>
            <a:endParaRPr kumimoji="1" lang="en-US" altLang="zh-CN" sz="1400" b="1" dirty="0">
              <a:solidFill>
                <a:srgbClr val="FF0000"/>
              </a:solidFill>
              <a:latin typeface="黑体" panose="02010609060101010101" charset="-122"/>
              <a:ea typeface="黑体" panose="02010609060101010101" charset="-122"/>
              <a:cs typeface="黑体" panose="02010609060101010101" charset="-122"/>
            </a:endParaRPr>
          </a:p>
          <a:p>
            <a:pPr>
              <a:lnSpc>
                <a:spcPct val="150000"/>
              </a:lnSpc>
            </a:pP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 </a:t>
            </a:r>
            <a:r>
              <a:rPr kumimoji="1" lang="en-US" altLang="zh-CN" sz="1400" b="1" dirty="0">
                <a:solidFill>
                  <a:srgbClr val="FF0000"/>
                </a:solidFill>
                <a:latin typeface="黑体" panose="02010609060101010101" charset="-122"/>
                <a:ea typeface="黑体" panose="02010609060101010101" charset="-122"/>
                <a:cs typeface="黑体" panose="02010609060101010101" charset="-122"/>
              </a:rPr>
              <a:t>1.</a:t>
            </a: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 上线时间</a:t>
            </a: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短（月上线 </a:t>
            </a:r>
            <a:r>
              <a:rPr kumimoji="1" lang="en-US" altLang="zh-CN" sz="1400" b="1" dirty="0">
                <a:solidFill>
                  <a:srgbClr val="FF0000"/>
                </a:solidFill>
                <a:latin typeface="黑体" panose="02010609060101010101" charset="-122"/>
                <a:ea typeface="黑体" panose="02010609060101010101" charset="-122"/>
                <a:cs typeface="黑体" panose="02010609060101010101" charset="-122"/>
              </a:rPr>
              <a:t>-&gt;</a:t>
            </a: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 周上线）</a:t>
            </a:r>
            <a:endParaRPr kumimoji="1" lang="en-US" altLang="zh-CN" sz="1400" b="1" dirty="0">
              <a:solidFill>
                <a:srgbClr val="FF0000"/>
              </a:solidFill>
              <a:latin typeface="黑体" panose="02010609060101010101" charset="-122"/>
              <a:ea typeface="黑体" panose="02010609060101010101" charset="-122"/>
              <a:cs typeface="黑体" panose="02010609060101010101" charset="-122"/>
            </a:endParaRPr>
          </a:p>
          <a:p>
            <a:r>
              <a:rPr kumimoji="1" lang="zh-CN" altLang="en-US" sz="1400" b="1" dirty="0">
                <a:solidFill>
                  <a:srgbClr val="FF0000"/>
                </a:solidFill>
                <a:latin typeface="黑体" panose="02010609060101010101" charset="-122"/>
                <a:ea typeface="黑体" panose="02010609060101010101" charset="-122"/>
                <a:cs typeface="黑体" panose="02010609060101010101" charset="-122"/>
              </a:rPr>
              <a:t> </a:t>
            </a:r>
            <a:r>
              <a:rPr kumimoji="1" lang="en-US" altLang="zh-CN" sz="1400" b="1" dirty="0">
                <a:solidFill>
                  <a:srgbClr val="FF0000"/>
                </a:solidFill>
                <a:latin typeface="黑体" panose="02010609060101010101" charset="-122"/>
                <a:ea typeface="黑体" panose="02010609060101010101" charset="-122"/>
                <a:cs typeface="黑体" panose="02010609060101010101" charset="-122"/>
              </a:rPr>
              <a:t>2.</a:t>
            </a: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 环境</a:t>
            </a: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复杂，环境包含</a:t>
            </a:r>
            <a:r>
              <a:rPr kumimoji="1" lang="en-US" altLang="zh-CN" sz="1400" b="1" dirty="0">
                <a:solidFill>
                  <a:srgbClr val="FF0000"/>
                </a:solidFill>
                <a:latin typeface="黑体" panose="02010609060101010101" charset="-122"/>
                <a:ea typeface="黑体" panose="02010609060101010101" charset="-122"/>
                <a:cs typeface="黑体" panose="02010609060101010101" charset="-122"/>
              </a:rPr>
              <a:t>50+</a:t>
            </a: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个库包</a:t>
            </a:r>
            <a:endParaRPr kumimoji="1" lang="en-US" altLang="zh-CN" sz="1400" b="1" dirty="0">
              <a:solidFill>
                <a:srgbClr val="FF0000"/>
              </a:solidFill>
              <a:latin typeface="黑体" panose="02010609060101010101" charset="-122"/>
              <a:ea typeface="黑体" panose="02010609060101010101" charset="-122"/>
              <a:cs typeface="黑体" panose="02010609060101010101" charset="-122"/>
            </a:endParaRPr>
          </a:p>
          <a:p>
            <a:r>
              <a:rPr kumimoji="1" lang="zh-CN" altLang="en-US" sz="1400" b="1" dirty="0">
                <a:solidFill>
                  <a:srgbClr val="FF0000"/>
                </a:solidFill>
                <a:latin typeface="黑体" panose="02010609060101010101" charset="-122"/>
                <a:ea typeface="黑体" panose="02010609060101010101" charset="-122"/>
                <a:cs typeface="黑体" panose="02010609060101010101" charset="-122"/>
              </a:rPr>
              <a:t> </a:t>
            </a:r>
            <a:r>
              <a:rPr kumimoji="1" lang="en-US" altLang="zh-CN" sz="1400" b="1" dirty="0">
                <a:solidFill>
                  <a:srgbClr val="FF0000"/>
                </a:solidFill>
                <a:latin typeface="黑体" panose="02010609060101010101" charset="-122"/>
                <a:ea typeface="黑体" panose="02010609060101010101" charset="-122"/>
                <a:cs typeface="黑体" panose="02010609060101010101" charset="-122"/>
              </a:rPr>
              <a:t>3.</a:t>
            </a:r>
            <a:r>
              <a:rPr kumimoji="1" lang="zh-CN" altLang="en-US" sz="1400" b="1" dirty="0">
                <a:solidFill>
                  <a:srgbClr val="FF0000"/>
                </a:solidFill>
                <a:latin typeface="黑体" panose="02010609060101010101" charset="-122"/>
                <a:ea typeface="黑体" panose="02010609060101010101" charset="-122"/>
                <a:cs typeface="黑体" panose="02010609060101010101" charset="-122"/>
              </a:rPr>
              <a:t> 评测设置多样化</a:t>
            </a:r>
            <a:endParaRPr kumimoji="1" lang="zh-CN" altLang="en-US" sz="1400" b="1" dirty="0">
              <a:solidFill>
                <a:srgbClr val="FF0000"/>
              </a:solidFill>
              <a:latin typeface="黑体" panose="02010609060101010101" charset="-122"/>
              <a:ea typeface="黑体" panose="02010609060101010101" charset="-122"/>
              <a:cs typeface="黑体" panose="02010609060101010101" charset="-122"/>
            </a:endParaRPr>
          </a:p>
        </p:txBody>
      </p:sp>
      <p:pic>
        <p:nvPicPr>
          <p:cNvPr id="7" name="图片 6"/>
          <p:cNvPicPr>
            <a:picLocks noChangeAspect="1"/>
          </p:cNvPicPr>
          <p:nvPr/>
        </p:nvPicPr>
        <p:blipFill>
          <a:blip r:embed="rId1"/>
          <a:stretch>
            <a:fillRect/>
          </a:stretch>
        </p:blipFill>
        <p:spPr>
          <a:xfrm>
            <a:off x="8283575" y="4273550"/>
            <a:ext cx="2919095" cy="937260"/>
          </a:xfrm>
          <a:prstGeom prst="rect">
            <a:avLst/>
          </a:prstGeom>
        </p:spPr>
      </p:pic>
      <p:pic>
        <p:nvPicPr>
          <p:cNvPr id="100" name="图片 99"/>
          <p:cNvPicPr/>
          <p:nvPr/>
        </p:nvPicPr>
        <p:blipFill>
          <a:blip r:embed="rId2"/>
          <a:srcRect l="12528" t="8313" r="7599" b="5126"/>
          <a:stretch>
            <a:fillRect/>
          </a:stretch>
        </p:blipFill>
        <p:spPr>
          <a:xfrm>
            <a:off x="467995" y="1522095"/>
            <a:ext cx="3897630" cy="3618230"/>
          </a:xfrm>
          <a:prstGeom prst="rect">
            <a:avLst/>
          </a:prstGeom>
          <a:noFill/>
          <a:ln w="9525">
            <a:noFill/>
          </a:ln>
        </p:spPr>
      </p:pic>
      <p:pic>
        <p:nvPicPr>
          <p:cNvPr id="2" name="图片 1"/>
          <p:cNvPicPr>
            <a:picLocks noChangeAspect="1"/>
          </p:cNvPicPr>
          <p:nvPr/>
        </p:nvPicPr>
        <p:blipFill>
          <a:blip r:embed="rId3"/>
          <a:stretch>
            <a:fillRect/>
          </a:stretch>
        </p:blipFill>
        <p:spPr>
          <a:xfrm>
            <a:off x="0" y="-93345"/>
            <a:ext cx="12192635" cy="1522730"/>
          </a:xfrm>
          <a:prstGeom prst="rect">
            <a:avLst/>
          </a:prstGeom>
        </p:spPr>
      </p:pic>
      <p:sp>
        <p:nvSpPr>
          <p:cNvPr id="10" name="矩形 9"/>
          <p:cNvSpPr/>
          <p:nvPr/>
        </p:nvSpPr>
        <p:spPr>
          <a:xfrm>
            <a:off x="0" y="-93345"/>
            <a:ext cx="3441700" cy="641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lang="zh-CN" altLang="en-US" sz="3200" b="1" noProof="0" dirty="0">
                <a:ln>
                  <a:noFill/>
                </a:ln>
                <a:solidFill>
                  <a:schemeClr val="bg1"/>
                </a:solidFill>
                <a:effectLst/>
                <a:uLnTx/>
                <a:uFillTx/>
                <a:latin typeface="等线" panose="02010600030101010101" charset="-122"/>
                <a:ea typeface="等线" panose="02010600030101010101" charset="-122"/>
                <a:sym typeface="+mn-ea"/>
              </a:rPr>
              <a:t>头歌</a:t>
            </a:r>
            <a:r>
              <a:rPr lang="en-US" altLang="zh-CN" sz="3200" b="1" noProof="0" dirty="0">
                <a:ln>
                  <a:noFill/>
                </a:ln>
                <a:solidFill>
                  <a:schemeClr val="bg1"/>
                </a:solidFill>
                <a:effectLst/>
                <a:uLnTx/>
                <a:uFillTx/>
                <a:latin typeface="等线" panose="02010600030101010101" charset="-122"/>
                <a:ea typeface="等线" panose="02010600030101010101" charset="-122"/>
                <a:sym typeface="+mn-ea"/>
              </a:rPr>
              <a:t>-</a:t>
            </a:r>
            <a:r>
              <a:rPr lang="zh-CN" altLang="en-US" sz="3200" b="1" noProof="0" dirty="0">
                <a:ln>
                  <a:noFill/>
                </a:ln>
                <a:solidFill>
                  <a:schemeClr val="bg1"/>
                </a:solidFill>
                <a:effectLst/>
                <a:uLnTx/>
                <a:uFillTx/>
                <a:latin typeface="等线" panose="02010600030101010101" charset="-122"/>
                <a:ea typeface="等线" panose="02010600030101010101" charset="-122"/>
                <a:sym typeface="+mn-ea"/>
              </a:rPr>
              <a:t>线上实践课</a:t>
            </a:r>
            <a:endPar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sym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3"/>
          <p:cNvSpPr txBox="1"/>
          <p:nvPr/>
        </p:nvSpPr>
        <p:spPr>
          <a:xfrm>
            <a:off x="197485" y="1577340"/>
            <a:ext cx="11647805" cy="540385"/>
          </a:xfrm>
          <a:prstGeom prst="rect">
            <a:avLst/>
          </a:prstGeom>
          <a:noFill/>
        </p:spPr>
        <p:txBody>
          <a:bodyPr wrap="square">
            <a:noAutofit/>
          </a:bodyPr>
          <a:p>
            <a:pPr eaLnBrk="1" latinLnBrk="0" hangingPunct="1">
              <a:spcBef>
                <a:spcPts val="600"/>
              </a:spcBef>
            </a:pPr>
            <a:r>
              <a:rPr lang="en-US" altLang="zh-CN" sz="2800" b="1" dirty="0">
                <a:solidFill>
                  <a:srgbClr val="B4005A"/>
                </a:solidFill>
                <a:latin typeface="微软雅黑" panose="020B0503020204020204" pitchFamily="34" charset="-122"/>
                <a:ea typeface="微软雅黑" panose="020B0503020204020204" pitchFamily="34" charset="-122"/>
                <a:sym typeface="Wingdings 2" panose="05020102010507070707" pitchFamily="18" charset="2"/>
              </a:rPr>
              <a:t> </a:t>
            </a:r>
            <a:r>
              <a:rPr lang="zh-CN" altLang="en-US" sz="2800" b="1" dirty="0">
                <a:solidFill>
                  <a:srgbClr val="B4005A"/>
                </a:solidFill>
                <a:latin typeface="微软雅黑" panose="020B0503020204020204" pitchFamily="34" charset="-122"/>
                <a:ea typeface="微软雅黑" panose="020B0503020204020204" pitchFamily="34" charset="-122"/>
                <a:sym typeface="Wingdings 2" panose="05020102010507070707" pitchFamily="18" charset="2"/>
              </a:rPr>
              <a:t>开发实验代码、补充教学内容、植入评测机制</a:t>
            </a:r>
            <a:endParaRPr lang="zh-CN" altLang="en-US" sz="2800" b="1" dirty="0">
              <a:solidFill>
                <a:srgbClr val="B4005A"/>
              </a:solidFill>
              <a:latin typeface="微软雅黑" panose="020B0503020204020204" pitchFamily="34" charset="-122"/>
              <a:ea typeface="微软雅黑" panose="020B0503020204020204" pitchFamily="34" charset="-122"/>
              <a:sym typeface="Wingdings 2" panose="05020102010507070707" pitchFamily="18" charset="2"/>
            </a:endParaRPr>
          </a:p>
          <a:p>
            <a:pPr eaLnBrk="1" latinLnBrk="0" hangingPunct="1">
              <a:spcBef>
                <a:spcPts val="600"/>
              </a:spcBef>
            </a:pPr>
            <a:endParaRPr lang="zh-CN" altLang="en-US" sz="2800" b="1" dirty="0">
              <a:solidFill>
                <a:srgbClr val="B4005A"/>
              </a:solidFill>
              <a:latin typeface="微软雅黑" panose="020B0503020204020204" pitchFamily="34" charset="-122"/>
              <a:ea typeface="微软雅黑" panose="020B0503020204020204" pitchFamily="34" charset="-122"/>
              <a:sym typeface="Wingdings 2" panose="05020102010507070707" pitchFamily="18" charset="2"/>
            </a:endParaRPr>
          </a:p>
        </p:txBody>
      </p:sp>
      <p:pic>
        <p:nvPicPr>
          <p:cNvPr id="48" name="图片 47"/>
          <p:cNvPicPr>
            <a:picLocks noChangeAspect="1"/>
          </p:cNvPicPr>
          <p:nvPr>
            <p:custDataLst>
              <p:tags r:id="rId1"/>
            </p:custDataLst>
          </p:nvPr>
        </p:nvPicPr>
        <p:blipFill>
          <a:blip r:embed="rId2"/>
          <a:stretch>
            <a:fillRect/>
          </a:stretch>
        </p:blipFill>
        <p:spPr>
          <a:xfrm>
            <a:off x="197485" y="2265045"/>
            <a:ext cx="7596505" cy="3707765"/>
          </a:xfrm>
          <a:prstGeom prst="rect">
            <a:avLst/>
          </a:prstGeom>
        </p:spPr>
      </p:pic>
      <p:sp>
        <p:nvSpPr>
          <p:cNvPr id="49" name="右箭头 48"/>
          <p:cNvSpPr/>
          <p:nvPr/>
        </p:nvSpPr>
        <p:spPr>
          <a:xfrm flipH="1">
            <a:off x="8728075" y="4238625"/>
            <a:ext cx="577215" cy="682625"/>
          </a:xfrm>
          <a:prstGeom prst="rightArrow">
            <a:avLst/>
          </a:prstGeom>
          <a:solidFill>
            <a:srgbClr val="003399"/>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endParaRPr lang="zh-CN" altLang="en-US" sz="2000" b="1" dirty="0">
              <a:solidFill>
                <a:schemeClr val="bg1"/>
              </a:solidFill>
              <a:latin typeface="微软雅黑" panose="020B0503020204020204" pitchFamily="34" charset="-122"/>
              <a:ea typeface="微软雅黑" panose="020B0503020204020204" pitchFamily="34" charset="-122"/>
            </a:endParaRPr>
          </a:p>
        </p:txBody>
      </p:sp>
      <p:graphicFrame>
        <p:nvGraphicFramePr>
          <p:cNvPr id="50" name="对象 49"/>
          <p:cNvGraphicFramePr>
            <a:graphicFrameLocks noChangeAspect="1"/>
          </p:cNvGraphicFramePr>
          <p:nvPr>
            <p:custDataLst>
              <p:tags r:id="rId3"/>
            </p:custDataLst>
          </p:nvPr>
        </p:nvGraphicFramePr>
        <p:xfrm>
          <a:off x="9448165" y="3482340"/>
          <a:ext cx="2096135" cy="1831340"/>
        </p:xfrm>
        <a:graphic>
          <a:graphicData uri="http://schemas.openxmlformats.org/presentationml/2006/ole">
            <mc:AlternateContent xmlns:mc="http://schemas.openxmlformats.org/markup-compatibility/2006">
              <mc:Choice xmlns:v="urn:schemas-microsoft-com:vml" Requires="v">
                <p:oleObj spid="_x0000_s51" name="" r:id="rId4" imgW="5734050" imgH="5010150" progId="Paint.Picture">
                  <p:embed/>
                </p:oleObj>
              </mc:Choice>
              <mc:Fallback>
                <p:oleObj name="" r:id="rId4" imgW="5734050" imgH="5010150" progId="Paint.Picture">
                  <p:embed/>
                  <p:pic>
                    <p:nvPicPr>
                      <p:cNvPr id="0" name="图片 6"/>
                      <p:cNvPicPr/>
                      <p:nvPr/>
                    </p:nvPicPr>
                    <p:blipFill>
                      <a:blip r:embed="rId5"/>
                      <a:stretch>
                        <a:fillRect/>
                      </a:stretch>
                    </p:blipFill>
                    <p:spPr>
                      <a:xfrm>
                        <a:off x="9448165" y="3482340"/>
                        <a:ext cx="2096135" cy="1831340"/>
                      </a:xfrm>
                      <a:prstGeom prst="rect">
                        <a:avLst/>
                      </a:prstGeom>
                    </p:spPr>
                  </p:pic>
                </p:oleObj>
              </mc:Fallback>
            </mc:AlternateContent>
          </a:graphicData>
        </a:graphic>
      </p:graphicFrame>
      <p:sp>
        <p:nvSpPr>
          <p:cNvPr id="52" name="矩形标注 51"/>
          <p:cNvSpPr/>
          <p:nvPr/>
        </p:nvSpPr>
        <p:spPr>
          <a:xfrm>
            <a:off x="428625" y="3712210"/>
            <a:ext cx="1499235" cy="813435"/>
          </a:xfrm>
          <a:prstGeom prst="wedgeRectCallout">
            <a:avLst>
              <a:gd name="adj1" fmla="val -50988"/>
              <a:gd name="adj2" fmla="val -89206"/>
            </a:avLst>
          </a:prstGeom>
          <a:solidFill>
            <a:srgbClr val="B4005A"/>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r>
              <a:rPr lang="zh-CN" altLang="en-US" sz="2400" b="1" dirty="0">
                <a:solidFill>
                  <a:schemeClr val="bg1"/>
                </a:solidFill>
                <a:latin typeface="微软雅黑" panose="020B0503020204020204" pitchFamily="34" charset="-122"/>
                <a:ea typeface="微软雅黑" panose="020B0503020204020204" pitchFamily="34" charset="-122"/>
              </a:rPr>
              <a:t>教学内容</a:t>
            </a:r>
            <a:endParaRPr lang="zh-CN" altLang="en-US" sz="2400" b="1" dirty="0">
              <a:solidFill>
                <a:schemeClr val="bg1"/>
              </a:solidFill>
              <a:latin typeface="微软雅黑" panose="020B0503020204020204" pitchFamily="34" charset="-122"/>
              <a:ea typeface="微软雅黑" panose="020B0503020204020204" pitchFamily="34" charset="-122"/>
            </a:endParaRPr>
          </a:p>
          <a:p>
            <a:pPr algn="ctr"/>
            <a:r>
              <a:rPr lang="zh-CN" altLang="en-US" sz="2400" b="1" dirty="0">
                <a:solidFill>
                  <a:schemeClr val="bg1"/>
                </a:solidFill>
                <a:latin typeface="微软雅黑" panose="020B0503020204020204" pitchFamily="34" charset="-122"/>
                <a:ea typeface="微软雅黑" panose="020B0503020204020204" pitchFamily="34" charset="-122"/>
              </a:rPr>
              <a:t>自动测试</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53" name="矩形标注 52"/>
          <p:cNvSpPr/>
          <p:nvPr/>
        </p:nvSpPr>
        <p:spPr>
          <a:xfrm>
            <a:off x="3095625" y="2677160"/>
            <a:ext cx="1799590" cy="878840"/>
          </a:xfrm>
          <a:prstGeom prst="wedgeRectCallout">
            <a:avLst>
              <a:gd name="adj1" fmla="val 50317"/>
              <a:gd name="adj2" fmla="val -73193"/>
            </a:avLst>
          </a:prstGeom>
          <a:solidFill>
            <a:srgbClr val="B4005A"/>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r>
              <a:rPr lang="zh-CN" altLang="en-US" sz="2400" b="1" dirty="0">
                <a:solidFill>
                  <a:schemeClr val="bg1"/>
                </a:solidFill>
                <a:latin typeface="微软雅黑" panose="020B0503020204020204" pitchFamily="34" charset="-122"/>
                <a:ea typeface="微软雅黑" panose="020B0503020204020204" pitchFamily="34" charset="-122"/>
                <a:sym typeface="+mn-ea"/>
              </a:rPr>
              <a:t>实验环境</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54" name="矩形标注 53"/>
          <p:cNvSpPr/>
          <p:nvPr/>
        </p:nvSpPr>
        <p:spPr>
          <a:xfrm>
            <a:off x="4264660" y="4787265"/>
            <a:ext cx="1799590" cy="591185"/>
          </a:xfrm>
          <a:prstGeom prst="wedgeRectCallout">
            <a:avLst>
              <a:gd name="adj1" fmla="val -74100"/>
              <a:gd name="adj2" fmla="val -8968"/>
            </a:avLst>
          </a:prstGeom>
          <a:solidFill>
            <a:srgbClr val="B4005A"/>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r>
              <a:rPr lang="zh-CN" altLang="en-US" sz="2400" b="1" dirty="0">
                <a:solidFill>
                  <a:schemeClr val="bg1"/>
                </a:solidFill>
                <a:latin typeface="微软雅黑" panose="020B0503020204020204" pitchFamily="34" charset="-122"/>
                <a:ea typeface="微软雅黑" panose="020B0503020204020204" pitchFamily="34" charset="-122"/>
                <a:sym typeface="+mn-ea"/>
              </a:rPr>
              <a:t>评测脚本</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custDataLst>
              <p:tags r:id="rId6"/>
            </p:custDataLst>
          </p:nvPr>
        </p:nvPicPr>
        <p:blipFill>
          <a:blip r:embed="rId7"/>
          <a:stretch>
            <a:fillRect/>
          </a:stretch>
        </p:blipFill>
        <p:spPr>
          <a:xfrm>
            <a:off x="0" y="-93345"/>
            <a:ext cx="12192635" cy="15227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1"/>
          <a:stretch>
            <a:fillRect/>
          </a:stretch>
        </p:blipFill>
        <p:spPr>
          <a:xfrm>
            <a:off x="4213225" y="2311400"/>
            <a:ext cx="7154545" cy="3889375"/>
          </a:xfrm>
          <a:prstGeom prst="rect">
            <a:avLst/>
          </a:prstGeom>
        </p:spPr>
      </p:pic>
      <p:sp>
        <p:nvSpPr>
          <p:cNvPr id="24" name="文本框 23"/>
          <p:cNvSpPr txBox="1"/>
          <p:nvPr/>
        </p:nvSpPr>
        <p:spPr>
          <a:xfrm>
            <a:off x="197485" y="1724660"/>
            <a:ext cx="11647805" cy="521970"/>
          </a:xfrm>
          <a:prstGeom prst="rect">
            <a:avLst/>
          </a:prstGeom>
          <a:noFill/>
        </p:spPr>
        <p:txBody>
          <a:bodyPr wrap="square">
            <a:spAutoFit/>
          </a:bodyPr>
          <a:p>
            <a:pPr eaLnBrk="1" latinLnBrk="0" hangingPunct="1">
              <a:spcBef>
                <a:spcPts val="600"/>
              </a:spcBef>
            </a:pPr>
            <a:r>
              <a:rPr lang="zh-CN" altLang="en-US" sz="2800" b="1" dirty="0">
                <a:solidFill>
                  <a:srgbClr val="B4005A"/>
                </a:solidFill>
                <a:latin typeface="微软雅黑" panose="020B0503020204020204" pitchFamily="34" charset="-122"/>
                <a:ea typeface="微软雅黑" panose="020B0503020204020204" pitchFamily="34" charset="-122"/>
                <a:sym typeface="Wingdings 2" panose="05020102010507070707" pitchFamily="18" charset="2"/>
              </a:rPr>
              <a:t> 在线体验、在线反馈、持续改进</a:t>
            </a:r>
            <a:endParaRPr lang="zh-CN" altLang="en-US" sz="2800" b="1" dirty="0">
              <a:solidFill>
                <a:srgbClr val="B4005A"/>
              </a:solidFill>
              <a:latin typeface="微软雅黑" panose="020B0503020204020204" pitchFamily="34" charset="-122"/>
              <a:ea typeface="微软雅黑" panose="020B0503020204020204" pitchFamily="34" charset="-122"/>
              <a:sym typeface="Wingdings 2" panose="05020102010507070707" pitchFamily="18" charset="2"/>
            </a:endParaRPr>
          </a:p>
        </p:txBody>
      </p:sp>
      <p:sp>
        <p:nvSpPr>
          <p:cNvPr id="27" name="右箭头 26"/>
          <p:cNvSpPr/>
          <p:nvPr/>
        </p:nvSpPr>
        <p:spPr>
          <a:xfrm>
            <a:off x="2844165" y="4211955"/>
            <a:ext cx="561975" cy="683260"/>
          </a:xfrm>
          <a:prstGeom prst="rightArrow">
            <a:avLst/>
          </a:prstGeom>
          <a:solidFill>
            <a:srgbClr val="003399"/>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endParaRPr lang="zh-CN" altLang="en-US" sz="2000" b="1" dirty="0">
              <a:solidFill>
                <a:schemeClr val="bg1"/>
              </a:solidFill>
              <a:latin typeface="微软雅黑" panose="020B0503020204020204" pitchFamily="34" charset="-122"/>
              <a:ea typeface="微软雅黑" panose="020B0503020204020204" pitchFamily="34" charset="-122"/>
            </a:endParaRPr>
          </a:p>
        </p:txBody>
      </p:sp>
      <p:pic>
        <p:nvPicPr>
          <p:cNvPr id="29" name="图片 28"/>
          <p:cNvPicPr>
            <a:picLocks noChangeAspect="1"/>
          </p:cNvPicPr>
          <p:nvPr/>
        </p:nvPicPr>
        <p:blipFill>
          <a:blip r:embed="rId2"/>
          <a:stretch>
            <a:fillRect/>
          </a:stretch>
        </p:blipFill>
        <p:spPr>
          <a:xfrm flipH="1">
            <a:off x="1116330" y="3489960"/>
            <a:ext cx="1746250" cy="1746250"/>
          </a:xfrm>
          <a:prstGeom prst="rect">
            <a:avLst/>
          </a:prstGeom>
        </p:spPr>
      </p:pic>
      <p:sp>
        <p:nvSpPr>
          <p:cNvPr id="33" name="矩形标注 32"/>
          <p:cNvSpPr/>
          <p:nvPr/>
        </p:nvSpPr>
        <p:spPr>
          <a:xfrm>
            <a:off x="6712585" y="3953510"/>
            <a:ext cx="1619885" cy="513080"/>
          </a:xfrm>
          <a:prstGeom prst="wedgeRectCallout">
            <a:avLst>
              <a:gd name="adj1" fmla="val -50988"/>
              <a:gd name="adj2" fmla="val -89206"/>
            </a:avLst>
          </a:prstGeom>
          <a:solidFill>
            <a:srgbClr val="B4005A"/>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r>
              <a:rPr lang="zh-CN" altLang="en-US" sz="2400" b="1" dirty="0">
                <a:solidFill>
                  <a:schemeClr val="bg1"/>
                </a:solidFill>
                <a:latin typeface="微软雅黑" panose="020B0503020204020204" pitchFamily="34" charset="-122"/>
                <a:ea typeface="微软雅黑" panose="020B0503020204020204" pitchFamily="34" charset="-122"/>
              </a:rPr>
              <a:t>在线反馈</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39" name="矩形标注 38"/>
          <p:cNvSpPr/>
          <p:nvPr/>
        </p:nvSpPr>
        <p:spPr>
          <a:xfrm>
            <a:off x="5041265" y="5159375"/>
            <a:ext cx="1404620" cy="518160"/>
          </a:xfrm>
          <a:prstGeom prst="wedgeRectCallout">
            <a:avLst>
              <a:gd name="adj1" fmla="val -50988"/>
              <a:gd name="adj2" fmla="val -89206"/>
            </a:avLst>
          </a:prstGeom>
          <a:solidFill>
            <a:srgbClr val="B4005A"/>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r>
              <a:rPr lang="zh-CN" altLang="en-US" sz="2400" b="1" dirty="0">
                <a:solidFill>
                  <a:schemeClr val="bg1"/>
                </a:solidFill>
                <a:latin typeface="微软雅黑" panose="020B0503020204020204" pitchFamily="34" charset="-122"/>
                <a:ea typeface="微软雅黑" panose="020B0503020204020204" pitchFamily="34" charset="-122"/>
              </a:rPr>
              <a:t>在线学习</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5" name="矩形标注 44"/>
          <p:cNvSpPr/>
          <p:nvPr/>
        </p:nvSpPr>
        <p:spPr>
          <a:xfrm>
            <a:off x="9385300" y="4098925"/>
            <a:ext cx="1233170" cy="431800"/>
          </a:xfrm>
          <a:prstGeom prst="wedgeRectCallout">
            <a:avLst>
              <a:gd name="adj1" fmla="val -73465"/>
              <a:gd name="adj2" fmla="val 40687"/>
            </a:avLst>
          </a:prstGeom>
          <a:solidFill>
            <a:srgbClr val="B4005A"/>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r>
              <a:rPr lang="zh-CN" altLang="en-US" sz="2400" b="1" dirty="0">
                <a:solidFill>
                  <a:schemeClr val="bg1"/>
                </a:solidFill>
                <a:latin typeface="微软雅黑" panose="020B0503020204020204" pitchFamily="34" charset="-122"/>
                <a:ea typeface="微软雅黑" panose="020B0503020204020204" pitchFamily="34" charset="-122"/>
                <a:sym typeface="+mn-ea"/>
              </a:rPr>
              <a:t>在线实践</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6" name="矩形标注 45"/>
          <p:cNvSpPr/>
          <p:nvPr/>
        </p:nvSpPr>
        <p:spPr>
          <a:xfrm>
            <a:off x="9385300" y="5546090"/>
            <a:ext cx="1665605" cy="376555"/>
          </a:xfrm>
          <a:prstGeom prst="wedgeRectCallout">
            <a:avLst>
              <a:gd name="adj1" fmla="val -41390"/>
              <a:gd name="adj2" fmla="val 88367"/>
            </a:avLst>
          </a:prstGeom>
          <a:solidFill>
            <a:srgbClr val="B4005A"/>
          </a:solidFill>
          <a:ln w="19050">
            <a:noFill/>
          </a:ln>
        </p:spPr>
        <p:style>
          <a:lnRef idx="1">
            <a:schemeClr val="accent1"/>
          </a:lnRef>
          <a:fillRef idx="3">
            <a:schemeClr val="accent1"/>
          </a:fillRef>
          <a:effectRef idx="2">
            <a:schemeClr val="accent1"/>
          </a:effectRef>
          <a:fontRef idx="minor">
            <a:schemeClr val="lt1"/>
          </a:fontRef>
        </p:style>
        <p:txBody>
          <a:bodyPr wrap="none" lIns="64000" rIns="64000" rtlCol="0" anchor="ctr"/>
          <a:p>
            <a:pPr algn="ctr"/>
            <a:r>
              <a:rPr lang="zh-CN" altLang="en-US" sz="2400" b="1" dirty="0">
                <a:solidFill>
                  <a:schemeClr val="bg1"/>
                </a:solidFill>
                <a:latin typeface="微软雅黑" panose="020B0503020204020204" pitchFamily="34" charset="-122"/>
                <a:ea typeface="微软雅黑" panose="020B0503020204020204" pitchFamily="34" charset="-122"/>
              </a:rPr>
              <a:t>工程评测</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stretch>
            <a:fillRect/>
          </a:stretch>
        </p:blipFill>
        <p:spPr>
          <a:xfrm>
            <a:off x="0" y="-93345"/>
            <a:ext cx="12192635" cy="15227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823416" y="3866487"/>
            <a:ext cx="1254304" cy="914400"/>
          </a:xfrm>
          <a:prstGeom prst="roundRect">
            <a:avLst>
              <a:gd name="adj" fmla="val 10000"/>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latin typeface="微软雅黑" panose="020B0503020204020204" pitchFamily="34" charset="-122"/>
                <a:ea typeface="微软雅黑" panose="020B0503020204020204" pitchFamily="34" charset="-122"/>
              </a:rPr>
              <a:t>注册</a:t>
            </a:r>
            <a:endParaRPr lang="en-US" altLang="zh-CN" b="1">
              <a:latin typeface="微软雅黑" panose="020B0503020204020204" pitchFamily="34" charset="-122"/>
              <a:ea typeface="微软雅黑" panose="020B0503020204020204" pitchFamily="34" charset="-122"/>
            </a:endParaRPr>
          </a:p>
          <a:p>
            <a:pPr algn="ctr"/>
            <a:r>
              <a:rPr lang="zh-CN" altLang="en-US" b="1">
                <a:latin typeface="微软雅黑" panose="020B0503020204020204" pitchFamily="34" charset="-122"/>
                <a:ea typeface="微软雅黑" panose="020B0503020204020204" pitchFamily="34" charset="-122"/>
              </a:rPr>
              <a:t>登录</a:t>
            </a:r>
            <a:endParaRPr lang="zh-CN" altLang="en-US" b="1">
              <a:latin typeface="微软雅黑" panose="020B0503020204020204" pitchFamily="34" charset="-122"/>
              <a:ea typeface="微软雅黑" panose="020B0503020204020204" pitchFamily="34" charset="-122"/>
            </a:endParaRPr>
          </a:p>
        </p:txBody>
      </p:sp>
      <p:sp>
        <p:nvSpPr>
          <p:cNvPr id="8" name="右箭头 7"/>
          <p:cNvSpPr/>
          <p:nvPr/>
        </p:nvSpPr>
        <p:spPr>
          <a:xfrm>
            <a:off x="2184400" y="4064607"/>
            <a:ext cx="436880" cy="518160"/>
          </a:xfrm>
          <a:prstGeom prst="rightArrow">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圆角矩形 8"/>
          <p:cNvSpPr/>
          <p:nvPr/>
        </p:nvSpPr>
        <p:spPr>
          <a:xfrm>
            <a:off x="2677160" y="3866487"/>
            <a:ext cx="1254304" cy="914400"/>
          </a:xfrm>
          <a:prstGeom prst="roundRect">
            <a:avLst>
              <a:gd name="adj" fmla="val 10000"/>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latin typeface="微软雅黑" panose="020B0503020204020204" pitchFamily="34" charset="-122"/>
                <a:ea typeface="微软雅黑" panose="020B0503020204020204" pitchFamily="34" charset="-122"/>
              </a:rPr>
              <a:t>创建</a:t>
            </a:r>
            <a:endParaRPr lang="en-US" altLang="zh-CN" b="1">
              <a:latin typeface="微软雅黑" panose="020B0503020204020204" pitchFamily="34" charset="-122"/>
              <a:ea typeface="微软雅黑" panose="020B0503020204020204" pitchFamily="34" charset="-122"/>
            </a:endParaRPr>
          </a:p>
          <a:p>
            <a:pPr algn="ctr"/>
            <a:r>
              <a:rPr lang="zh-CN" altLang="en-US" b="1">
                <a:latin typeface="微软雅黑" panose="020B0503020204020204" pitchFamily="34" charset="-122"/>
                <a:ea typeface="微软雅黑" panose="020B0503020204020204" pitchFamily="34" charset="-122"/>
              </a:rPr>
              <a:t>课堂</a:t>
            </a:r>
            <a:endParaRPr lang="en-US" altLang="zh-CN" b="1">
              <a:latin typeface="微软雅黑" panose="020B0503020204020204" pitchFamily="34" charset="-122"/>
              <a:ea typeface="微软雅黑" panose="020B0503020204020204" pitchFamily="34" charset="-122"/>
            </a:endParaRPr>
          </a:p>
        </p:txBody>
      </p:sp>
      <p:sp>
        <p:nvSpPr>
          <p:cNvPr id="10" name="圆角矩形 9"/>
          <p:cNvSpPr/>
          <p:nvPr/>
        </p:nvSpPr>
        <p:spPr>
          <a:xfrm>
            <a:off x="5247640" y="2799741"/>
            <a:ext cx="1696720" cy="914400"/>
          </a:xfrm>
          <a:prstGeom prst="roundRect">
            <a:avLst>
              <a:gd name="adj" fmla="val 10000"/>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latin typeface="微软雅黑" panose="020B0503020204020204" pitchFamily="34" charset="-122"/>
                <a:ea typeface="微软雅黑" panose="020B0503020204020204" pitchFamily="34" charset="-122"/>
              </a:rPr>
              <a:t>教师选用</a:t>
            </a:r>
            <a:endParaRPr lang="en-US" altLang="zh-CN" b="1">
              <a:latin typeface="微软雅黑" panose="020B0503020204020204" pitchFamily="34" charset="-122"/>
              <a:ea typeface="微软雅黑" panose="020B0503020204020204" pitchFamily="34" charset="-122"/>
            </a:endParaRPr>
          </a:p>
          <a:p>
            <a:pPr algn="ctr"/>
            <a:r>
              <a:rPr lang="zh-CN" altLang="en-US" b="1">
                <a:latin typeface="微软雅黑" panose="020B0503020204020204" pitchFamily="34" charset="-122"/>
                <a:ea typeface="微软雅黑" panose="020B0503020204020204" pitchFamily="34" charset="-122"/>
              </a:rPr>
              <a:t>教学资源</a:t>
            </a:r>
            <a:endParaRPr lang="en-US" altLang="zh-CN" b="1">
              <a:latin typeface="微软雅黑" panose="020B0503020204020204" pitchFamily="34" charset="-122"/>
              <a:ea typeface="微软雅黑" panose="020B0503020204020204" pitchFamily="34" charset="-122"/>
            </a:endParaRPr>
          </a:p>
        </p:txBody>
      </p:sp>
      <p:sp>
        <p:nvSpPr>
          <p:cNvPr id="11" name="圆角矩形 10"/>
          <p:cNvSpPr/>
          <p:nvPr/>
        </p:nvSpPr>
        <p:spPr>
          <a:xfrm>
            <a:off x="5247640" y="4947142"/>
            <a:ext cx="1696720" cy="914400"/>
          </a:xfrm>
          <a:prstGeom prst="roundRect">
            <a:avLst>
              <a:gd name="adj" fmla="val 10000"/>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latin typeface="微软雅黑" panose="020B0503020204020204" pitchFamily="34" charset="-122"/>
                <a:ea typeface="微软雅黑" panose="020B0503020204020204" pitchFamily="34" charset="-122"/>
              </a:rPr>
              <a:t>自主开发</a:t>
            </a:r>
            <a:endParaRPr lang="en-US" altLang="zh-CN" b="1">
              <a:latin typeface="微软雅黑" panose="020B0503020204020204" pitchFamily="34" charset="-122"/>
              <a:ea typeface="微软雅黑" panose="020B0503020204020204" pitchFamily="34" charset="-122"/>
            </a:endParaRPr>
          </a:p>
          <a:p>
            <a:pPr algn="ctr"/>
            <a:r>
              <a:rPr lang="zh-CN" altLang="en-US" b="1">
                <a:latin typeface="微软雅黑" panose="020B0503020204020204" pitchFamily="34" charset="-122"/>
                <a:ea typeface="微软雅黑" panose="020B0503020204020204" pitchFamily="34" charset="-122"/>
              </a:rPr>
              <a:t>教学资源</a:t>
            </a:r>
            <a:endParaRPr lang="en-US" altLang="zh-CN" b="1">
              <a:latin typeface="微软雅黑" panose="020B0503020204020204" pitchFamily="34" charset="-122"/>
              <a:ea typeface="微软雅黑" panose="020B0503020204020204" pitchFamily="34" charset="-122"/>
            </a:endParaRPr>
          </a:p>
        </p:txBody>
      </p:sp>
      <p:sp>
        <p:nvSpPr>
          <p:cNvPr id="12" name="圆角矩形 11"/>
          <p:cNvSpPr/>
          <p:nvPr/>
        </p:nvSpPr>
        <p:spPr>
          <a:xfrm>
            <a:off x="8297708" y="3866487"/>
            <a:ext cx="1277392" cy="914400"/>
          </a:xfrm>
          <a:prstGeom prst="roundRect">
            <a:avLst>
              <a:gd name="adj" fmla="val 10000"/>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latin typeface="微软雅黑" panose="020B0503020204020204" pitchFamily="34" charset="-122"/>
                <a:ea typeface="微软雅黑" panose="020B0503020204020204" pitchFamily="34" charset="-122"/>
              </a:rPr>
              <a:t>学生在线</a:t>
            </a:r>
            <a:endParaRPr lang="en-US" altLang="zh-CN" b="1">
              <a:latin typeface="微软雅黑" panose="020B0503020204020204" pitchFamily="34" charset="-122"/>
              <a:ea typeface="微软雅黑" panose="020B0503020204020204" pitchFamily="34" charset="-122"/>
            </a:endParaRPr>
          </a:p>
          <a:p>
            <a:pPr algn="ctr"/>
            <a:r>
              <a:rPr lang="zh-CN" altLang="en-US" b="1">
                <a:latin typeface="微软雅黑" panose="020B0503020204020204" pitchFamily="34" charset="-122"/>
                <a:ea typeface="微软雅黑" panose="020B0503020204020204" pitchFamily="34" charset="-122"/>
              </a:rPr>
              <a:t>完成实训</a:t>
            </a:r>
            <a:endParaRPr lang="en-US" altLang="zh-CN" b="1">
              <a:latin typeface="微软雅黑" panose="020B0503020204020204" pitchFamily="34" charset="-122"/>
              <a:ea typeface="微软雅黑" panose="020B0503020204020204" pitchFamily="34" charset="-122"/>
            </a:endParaRPr>
          </a:p>
        </p:txBody>
      </p:sp>
      <p:sp>
        <p:nvSpPr>
          <p:cNvPr id="13" name="圆角矩形 12"/>
          <p:cNvSpPr/>
          <p:nvPr/>
        </p:nvSpPr>
        <p:spPr>
          <a:xfrm>
            <a:off x="10183088" y="3866487"/>
            <a:ext cx="1277392" cy="914400"/>
          </a:xfrm>
          <a:prstGeom prst="roundRect">
            <a:avLst>
              <a:gd name="adj" fmla="val 10000"/>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latin typeface="微软雅黑" panose="020B0503020204020204" pitchFamily="34" charset="-122"/>
                <a:ea typeface="微软雅黑" panose="020B0503020204020204" pitchFamily="34" charset="-122"/>
              </a:rPr>
              <a:t>查看报告</a:t>
            </a:r>
            <a:endParaRPr lang="en-US" altLang="zh-CN" b="1">
              <a:latin typeface="微软雅黑" panose="020B0503020204020204" pitchFamily="34" charset="-122"/>
              <a:ea typeface="微软雅黑" panose="020B0503020204020204" pitchFamily="34" charset="-122"/>
            </a:endParaRPr>
          </a:p>
          <a:p>
            <a:pPr algn="ctr"/>
            <a:r>
              <a:rPr lang="zh-CN" altLang="en-US" b="1">
                <a:latin typeface="微软雅黑" panose="020B0503020204020204" pitchFamily="34" charset="-122"/>
                <a:ea typeface="微软雅黑" panose="020B0503020204020204" pitchFamily="34" charset="-122"/>
              </a:rPr>
              <a:t>导出成绩</a:t>
            </a:r>
            <a:endParaRPr lang="en-US" altLang="zh-CN" b="1">
              <a:latin typeface="微软雅黑" panose="020B0503020204020204" pitchFamily="34" charset="-122"/>
              <a:ea typeface="微软雅黑" panose="020B0503020204020204" pitchFamily="34" charset="-122"/>
            </a:endParaRPr>
          </a:p>
        </p:txBody>
      </p:sp>
      <p:sp>
        <p:nvSpPr>
          <p:cNvPr id="14" name="右箭头 13"/>
          <p:cNvSpPr/>
          <p:nvPr/>
        </p:nvSpPr>
        <p:spPr>
          <a:xfrm>
            <a:off x="9679704" y="4064607"/>
            <a:ext cx="436880" cy="518160"/>
          </a:xfrm>
          <a:prstGeom prst="rightArrow">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圆角矩形 14"/>
          <p:cNvSpPr/>
          <p:nvPr/>
        </p:nvSpPr>
        <p:spPr>
          <a:xfrm>
            <a:off x="4292600" y="2019991"/>
            <a:ext cx="3606800" cy="4145280"/>
          </a:xfrm>
          <a:prstGeom prst="roundRect">
            <a:avLst>
              <a:gd name="adj" fmla="val 4699"/>
            </a:avLst>
          </a:prstGeom>
          <a:noFill/>
          <a:ln w="28575">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16" name="肘形连接符 15"/>
          <p:cNvCxnSpPr>
            <a:stCxn id="9" idx="3"/>
            <a:endCxn id="11" idx="1"/>
          </p:cNvCxnSpPr>
          <p:nvPr/>
        </p:nvCxnSpPr>
        <p:spPr>
          <a:xfrm>
            <a:off x="3931464" y="4323687"/>
            <a:ext cx="1316176" cy="1080655"/>
          </a:xfrm>
          <a:prstGeom prst="bentConnector3">
            <a:avLst>
              <a:gd name="adj1" fmla="val 59649"/>
            </a:avLst>
          </a:prstGeom>
          <a:ln w="38100">
            <a:solidFill>
              <a:srgbClr val="C00000"/>
            </a:solidFill>
            <a:tailEnd type="stealth"/>
          </a:ln>
        </p:spPr>
        <p:style>
          <a:lnRef idx="1">
            <a:schemeClr val="accent1"/>
          </a:lnRef>
          <a:fillRef idx="0">
            <a:schemeClr val="accent1"/>
          </a:fillRef>
          <a:effectRef idx="0">
            <a:schemeClr val="accent1"/>
          </a:effectRef>
          <a:fontRef idx="minor">
            <a:schemeClr val="tx1"/>
          </a:fontRef>
        </p:style>
      </p:cxnSp>
      <p:cxnSp>
        <p:nvCxnSpPr>
          <p:cNvPr id="18" name="肘形连接符 17"/>
          <p:cNvCxnSpPr>
            <a:stCxn id="9" idx="3"/>
            <a:endCxn id="10" idx="1"/>
          </p:cNvCxnSpPr>
          <p:nvPr/>
        </p:nvCxnSpPr>
        <p:spPr>
          <a:xfrm flipV="1">
            <a:off x="3931464" y="3256941"/>
            <a:ext cx="1316176" cy="1066746"/>
          </a:xfrm>
          <a:prstGeom prst="bentConnector3">
            <a:avLst>
              <a:gd name="adj1" fmla="val 59649"/>
            </a:avLst>
          </a:prstGeom>
          <a:ln w="38100">
            <a:tailEnd type="stealth"/>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11" idx="3"/>
            <a:endCxn id="12" idx="1"/>
          </p:cNvCxnSpPr>
          <p:nvPr/>
        </p:nvCxnSpPr>
        <p:spPr>
          <a:xfrm flipV="1">
            <a:off x="6944360" y="4323687"/>
            <a:ext cx="1353348" cy="1080655"/>
          </a:xfrm>
          <a:prstGeom prst="bentConnector3">
            <a:avLst>
              <a:gd name="adj1" fmla="val 34047"/>
            </a:avLst>
          </a:prstGeom>
          <a:ln w="38100">
            <a:solidFill>
              <a:srgbClr val="C00000"/>
            </a:solidFill>
            <a:tailEnd type="stealth"/>
          </a:ln>
        </p:spPr>
        <p:style>
          <a:lnRef idx="1">
            <a:schemeClr val="accent1"/>
          </a:lnRef>
          <a:fillRef idx="0">
            <a:schemeClr val="accent1"/>
          </a:fillRef>
          <a:effectRef idx="0">
            <a:schemeClr val="accent1"/>
          </a:effectRef>
          <a:fontRef idx="minor">
            <a:schemeClr val="tx1"/>
          </a:fontRef>
        </p:style>
      </p:cxnSp>
      <p:cxnSp>
        <p:nvCxnSpPr>
          <p:cNvPr id="23" name="肘形连接符 22"/>
          <p:cNvCxnSpPr>
            <a:stCxn id="10" idx="3"/>
            <a:endCxn id="12" idx="1"/>
          </p:cNvCxnSpPr>
          <p:nvPr/>
        </p:nvCxnSpPr>
        <p:spPr>
          <a:xfrm>
            <a:off x="6944360" y="3256941"/>
            <a:ext cx="1353348" cy="1066746"/>
          </a:xfrm>
          <a:prstGeom prst="bentConnector3">
            <a:avLst>
              <a:gd name="adj1" fmla="val 34047"/>
            </a:avLst>
          </a:prstGeom>
          <a:ln w="38100">
            <a:tailEnd type="stealth"/>
          </a:ln>
        </p:spPr>
        <p:style>
          <a:lnRef idx="1">
            <a:schemeClr val="accent1"/>
          </a:lnRef>
          <a:fillRef idx="0">
            <a:schemeClr val="accent1"/>
          </a:fillRef>
          <a:effectRef idx="0">
            <a:schemeClr val="accent1"/>
          </a:effectRef>
          <a:fontRef idx="minor">
            <a:schemeClr val="tx1"/>
          </a:fontRef>
        </p:style>
      </p:cxnSp>
      <p:sp>
        <p:nvSpPr>
          <p:cNvPr id="25" name="TextBox 36"/>
          <p:cNvSpPr txBox="1"/>
          <p:nvPr/>
        </p:nvSpPr>
        <p:spPr>
          <a:xfrm>
            <a:off x="5187658" y="2196660"/>
            <a:ext cx="1835442" cy="400110"/>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b="1">
                <a:solidFill>
                  <a:srgbClr val="00B050"/>
                </a:solidFill>
                <a:latin typeface="微软雅黑" panose="020B0503020204020204" pitchFamily="34" charset="-122"/>
                <a:ea typeface="微软雅黑" panose="020B0503020204020204" pitchFamily="34" charset="-122"/>
              </a:rPr>
              <a:t>发布作业任务</a:t>
            </a:r>
            <a:endParaRPr kumimoji="0" lang="zh-CN" altLang="en-US" sz="2000" b="1" i="0" u="none" strike="noStrike" kern="1200" cap="none" spc="0" normalizeH="0" baseline="0" noProof="0" dirty="0">
              <a:ln>
                <a:noFill/>
              </a:ln>
              <a:solidFill>
                <a:srgbClr val="00B050"/>
              </a:solidFill>
              <a:effectLst/>
              <a:uLnTx/>
              <a:uFillTx/>
              <a:latin typeface="微软雅黑" panose="020B0503020204020204" pitchFamily="34" charset="-122"/>
              <a:ea typeface="微软雅黑" panose="020B0503020204020204" pitchFamily="34" charset="-122"/>
            </a:endParaRPr>
          </a:p>
        </p:txBody>
      </p:sp>
      <p:sp>
        <p:nvSpPr>
          <p:cNvPr id="26" name="圆角矩形 25"/>
          <p:cNvSpPr/>
          <p:nvPr/>
        </p:nvSpPr>
        <p:spPr>
          <a:xfrm>
            <a:off x="5247640" y="3860022"/>
            <a:ext cx="1696720" cy="914400"/>
          </a:xfrm>
          <a:prstGeom prst="roundRect">
            <a:avLst>
              <a:gd name="adj" fmla="val 10000"/>
            </a:avLst>
          </a:prstGeom>
          <a:solidFill>
            <a:schemeClr val="accent4">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solidFill>
                  <a:schemeClr val="tx1">
                    <a:lumMod val="85000"/>
                    <a:lumOff val="15000"/>
                  </a:schemeClr>
                </a:solidFill>
                <a:latin typeface="微软雅黑" panose="020B0503020204020204" pitchFamily="34" charset="-122"/>
                <a:ea typeface="微软雅黑" panose="020B0503020204020204" pitchFamily="34" charset="-122"/>
              </a:rPr>
              <a:t>邀请学生</a:t>
            </a:r>
            <a:endParaRPr lang="en-US" altLang="zh-CN" b="1">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8297708" y="6165271"/>
            <a:ext cx="3735318" cy="461665"/>
          </a:xfrm>
          <a:prstGeom prst="rect">
            <a:avLst/>
          </a:prstGeom>
        </p:spPr>
        <p:txBody>
          <a:bodyPr wrap="none">
            <a:spAutoFit/>
          </a:bodyPr>
          <a:p>
            <a:r>
              <a:rPr lang="zh-CN" altLang="en-US" sz="2400" dirty="0">
                <a:hlinkClick r:id="rId1"/>
              </a:rPr>
              <a:t>https://www.educoder.net/</a:t>
            </a:r>
            <a:endParaRPr lang="zh-CN" altLang="en-US" sz="2400" dirty="0"/>
          </a:p>
        </p:txBody>
      </p:sp>
      <p:pic>
        <p:nvPicPr>
          <p:cNvPr id="43" name="图片 42"/>
          <p:cNvPicPr>
            <a:picLocks noChangeAspect="1"/>
          </p:cNvPicPr>
          <p:nvPr/>
        </p:nvPicPr>
        <p:blipFill>
          <a:blip r:embed="rId2"/>
          <a:stretch>
            <a:fillRect/>
          </a:stretch>
        </p:blipFill>
        <p:spPr>
          <a:xfrm>
            <a:off x="823595" y="2596515"/>
            <a:ext cx="2917190" cy="962660"/>
          </a:xfrm>
          <a:prstGeom prst="rect">
            <a:avLst/>
          </a:prstGeom>
        </p:spPr>
      </p:pic>
      <p:pic>
        <p:nvPicPr>
          <p:cNvPr id="2" name="图片 1"/>
          <p:cNvPicPr>
            <a:picLocks noChangeAspect="1"/>
          </p:cNvPicPr>
          <p:nvPr/>
        </p:nvPicPr>
        <p:blipFill>
          <a:blip r:embed="rId3"/>
          <a:stretch>
            <a:fillRect/>
          </a:stretch>
        </p:blipFill>
        <p:spPr>
          <a:xfrm>
            <a:off x="0" y="-93345"/>
            <a:ext cx="12192635" cy="15227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stretch>
            <a:fillRect/>
          </a:stretch>
        </p:blipFill>
        <p:spPr>
          <a:xfrm>
            <a:off x="0" y="0"/>
            <a:ext cx="12192635" cy="1522730"/>
          </a:xfrm>
          <a:prstGeom prst="rect">
            <a:avLst/>
          </a:prstGeom>
        </p:spPr>
      </p:pic>
      <p:pic>
        <p:nvPicPr>
          <p:cNvPr id="2" name="图片 1"/>
          <p:cNvPicPr>
            <a:picLocks noChangeAspect="1"/>
          </p:cNvPicPr>
          <p:nvPr/>
        </p:nvPicPr>
        <p:blipFill>
          <a:blip r:embed="rId2"/>
          <a:stretch>
            <a:fillRect/>
          </a:stretch>
        </p:blipFill>
        <p:spPr>
          <a:xfrm>
            <a:off x="3200400" y="1659890"/>
            <a:ext cx="8991600" cy="4387850"/>
          </a:xfrm>
          <a:prstGeom prst="rect">
            <a:avLst/>
          </a:prstGeom>
        </p:spPr>
      </p:pic>
      <p:sp>
        <p:nvSpPr>
          <p:cNvPr id="4" name="文本框 3"/>
          <p:cNvSpPr txBox="1"/>
          <p:nvPr/>
        </p:nvSpPr>
        <p:spPr>
          <a:xfrm>
            <a:off x="342900" y="2529840"/>
            <a:ext cx="2353945" cy="3373755"/>
          </a:xfrm>
          <a:prstGeom prst="rect">
            <a:avLst/>
          </a:prstGeom>
          <a:noFill/>
        </p:spPr>
        <p:txBody>
          <a:bodyPr wrap="square" rtlCol="0" anchor="t">
            <a:noAutofit/>
          </a:bodyPr>
          <a:p>
            <a:pPr algn="just">
              <a:buClrTx/>
              <a:buSzTx/>
              <a:buFontTx/>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目前已有</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所高校引用本课程内容用于教学，分别是：湖南工程学院、西安航空学院、太原学院、黑龙江东方学院等</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3"/>
          <a:stretch>
            <a:fillRect/>
          </a:stretch>
        </p:blipFill>
        <p:spPr>
          <a:xfrm>
            <a:off x="76200" y="1522730"/>
            <a:ext cx="12115165" cy="4624070"/>
          </a:xfrm>
          <a:prstGeom prst="rect">
            <a:avLst/>
          </a:prstGeom>
        </p:spPr>
      </p:pic>
      <p:sp>
        <p:nvSpPr>
          <p:cNvPr id="5" name="文本框 4"/>
          <p:cNvSpPr txBox="1"/>
          <p:nvPr/>
        </p:nvSpPr>
        <p:spPr>
          <a:xfrm>
            <a:off x="2823210" y="3420745"/>
            <a:ext cx="7275830" cy="1879600"/>
          </a:xfrm>
          <a:prstGeom prst="rect">
            <a:avLst/>
          </a:prstGeom>
          <a:noFill/>
        </p:spPr>
        <p:txBody>
          <a:bodyPr wrap="square" rtlCol="0">
            <a:noAutofit/>
          </a:bodyPr>
          <a:p>
            <a:pPr algn="ctr"/>
            <a:r>
              <a:rPr lang="zh-CN" altLang="en-US" sz="4400" b="1">
                <a:solidFill>
                  <a:srgbClr val="FF0000"/>
                </a:solidFill>
                <a:latin typeface="微软雅黑" panose="020B0503020204020204" pitchFamily="34" charset="-122"/>
                <a:ea typeface="微软雅黑" panose="020B0503020204020204" pitchFamily="34" charset="-122"/>
              </a:rPr>
              <a:t>多样化教学课堂</a:t>
            </a:r>
            <a:br>
              <a:rPr lang="zh-CN" altLang="en-US" sz="4400" b="1">
                <a:solidFill>
                  <a:srgbClr val="FF0000"/>
                </a:solidFill>
                <a:latin typeface="微软雅黑" panose="020B0503020204020204" pitchFamily="34" charset="-122"/>
                <a:ea typeface="微软雅黑" panose="020B0503020204020204" pitchFamily="34" charset="-122"/>
              </a:rPr>
            </a:br>
            <a:r>
              <a:rPr lang="zh-CN" altLang="en-US" sz="4400" b="1">
                <a:solidFill>
                  <a:srgbClr val="FF0000"/>
                </a:solidFill>
                <a:latin typeface="微软雅黑" panose="020B0503020204020204" pitchFamily="34" charset="-122"/>
                <a:ea typeface="微软雅黑" panose="020B0503020204020204" pitchFamily="34" charset="-122"/>
              </a:rPr>
              <a:t>欢迎各位老师试用、反馈！</a:t>
            </a:r>
            <a:endParaRPr lang="zh-CN" altLang="en-US" sz="4400" b="1">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 name="矩形 22"/>
          <p:cNvSpPr/>
          <p:nvPr/>
        </p:nvSpPr>
        <p:spPr>
          <a:xfrm>
            <a:off x="2812415" y="937260"/>
            <a:ext cx="5410200" cy="5975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r>
              <a:rPr lang="zh-CN" altLang="en-US" sz="3200" b="1" noProof="0">
                <a:ln>
                  <a:noFill/>
                </a:ln>
                <a:solidFill>
                  <a:schemeClr val="bg1"/>
                </a:solidFill>
                <a:effectLst/>
                <a:uLnTx/>
                <a:uFillTx/>
                <a:latin typeface="等线" panose="02010600030101010101" charset="-122"/>
                <a:ea typeface="等线" panose="02010600030101010101" charset="-122"/>
                <a:sym typeface="+mn-ea"/>
              </a:rPr>
              <a:t>头歌</a:t>
            </a:r>
            <a:r>
              <a:rPr lang="zh-CN" sz="3200" b="1" noProof="0">
                <a:ln>
                  <a:noFill/>
                </a:ln>
                <a:solidFill>
                  <a:schemeClr val="bg1"/>
                </a:solidFill>
                <a:effectLst/>
                <a:uLnTx/>
                <a:uFillTx/>
                <a:latin typeface="等线" panose="02010600030101010101" charset="-122"/>
                <a:ea typeface="等线" panose="02010600030101010101" charset="-122"/>
                <a:sym typeface="+mn-ea"/>
              </a:rPr>
              <a:t>实验课程链接方式</a:t>
            </a:r>
            <a:endParaRPr kumimoji="0" 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sym typeface="+mn-ea"/>
            </a:endParaRPr>
          </a:p>
        </p:txBody>
      </p:sp>
      <p:sp>
        <p:nvSpPr>
          <p:cNvPr id="7" name="文本框 6"/>
          <p:cNvSpPr txBox="1"/>
          <p:nvPr/>
        </p:nvSpPr>
        <p:spPr>
          <a:xfrm>
            <a:off x="1816735" y="2213610"/>
            <a:ext cx="7401560" cy="460375"/>
          </a:xfrm>
          <a:prstGeom prst="rect">
            <a:avLst/>
          </a:prstGeom>
          <a:noFill/>
        </p:spPr>
        <p:txBody>
          <a:bodyPr wrap="square" rtlCol="0" anchor="t">
            <a:spAutoFit/>
          </a:bodyPr>
          <a:p>
            <a:r>
              <a:rPr lang="zh-CN" altLang="en-US" sz="2400" b="1"/>
              <a:t>地址：https://www.educoder.net/paths/k92i8usv</a:t>
            </a:r>
            <a:endParaRPr lang="zh-CN" altLang="en-US" sz="2400" b="1"/>
          </a:p>
        </p:txBody>
      </p:sp>
      <p:pic>
        <p:nvPicPr>
          <p:cNvPr id="3" name="图片 2"/>
          <p:cNvPicPr>
            <a:picLocks noChangeAspect="1"/>
          </p:cNvPicPr>
          <p:nvPr/>
        </p:nvPicPr>
        <p:blipFill>
          <a:blip r:embed="rId1"/>
          <a:stretch>
            <a:fillRect/>
          </a:stretch>
        </p:blipFill>
        <p:spPr>
          <a:xfrm>
            <a:off x="4137025" y="2673985"/>
            <a:ext cx="3192780" cy="3192780"/>
          </a:xfrm>
          <a:prstGeom prst="rect">
            <a:avLst/>
          </a:prstGeom>
        </p:spPr>
      </p:pic>
      <p:sp>
        <p:nvSpPr>
          <p:cNvPr id="2" name="文本框 1"/>
          <p:cNvSpPr txBox="1"/>
          <p:nvPr/>
        </p:nvSpPr>
        <p:spPr>
          <a:xfrm>
            <a:off x="2106930" y="3402330"/>
            <a:ext cx="1196340" cy="460375"/>
          </a:xfrm>
          <a:prstGeom prst="rect">
            <a:avLst/>
          </a:prstGeom>
          <a:noFill/>
        </p:spPr>
        <p:txBody>
          <a:bodyPr wrap="square" rtlCol="0" anchor="t">
            <a:spAutoFit/>
          </a:bodyPr>
          <a:p>
            <a:r>
              <a:rPr lang="zh-CN" altLang="en-US" sz="2400" b="1"/>
              <a:t>二维码</a:t>
            </a:r>
            <a:endParaRPr lang="zh-CN" altLang="en-US" sz="2400" b="1"/>
          </a:p>
        </p:txBody>
      </p:sp>
      <p:sp>
        <p:nvSpPr>
          <p:cNvPr id="10" name="矩形 9"/>
          <p:cNvSpPr/>
          <p:nvPr/>
        </p:nvSpPr>
        <p:spPr>
          <a:xfrm>
            <a:off x="0" y="0"/>
            <a:ext cx="3441700" cy="641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lang="zh-CN" altLang="en-US" sz="3200" b="1" noProof="0" dirty="0">
                <a:ln>
                  <a:noFill/>
                </a:ln>
                <a:solidFill>
                  <a:schemeClr val="bg1"/>
                </a:solidFill>
                <a:effectLst/>
                <a:uLnTx/>
                <a:uFillTx/>
                <a:latin typeface="等线" panose="02010600030101010101" charset="-122"/>
                <a:ea typeface="等线" panose="02010600030101010101" charset="-122"/>
                <a:sym typeface="+mn-ea"/>
              </a:rPr>
              <a:t>线上实践课地址</a:t>
            </a:r>
            <a:endPar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sym typeface="+mn-ea"/>
            </a:endParaRPr>
          </a:p>
        </p:txBody>
      </p:sp>
    </p:spTree>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 name="矩形 22"/>
          <p:cNvSpPr/>
          <p:nvPr/>
        </p:nvSpPr>
        <p:spPr>
          <a:xfrm>
            <a:off x="2233930" y="1868805"/>
            <a:ext cx="7482840" cy="1641475"/>
          </a:xfrm>
          <a:prstGeom prst="rect">
            <a:avLst/>
          </a:prstGeom>
        </p:spPr>
        <p:style>
          <a:lnRef idx="2">
            <a:schemeClr val="accent6"/>
          </a:lnRef>
          <a:fillRef idx="1">
            <a:schemeClr val="lt1"/>
          </a:fillRef>
          <a:effectRef idx="0">
            <a:schemeClr val="accent6"/>
          </a:effectRef>
          <a:fontRef idx="minor">
            <a:schemeClr val="dk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r>
              <a:rPr lang="zh-CN" altLang="en-US" sz="3200" b="1" dirty="0">
                <a:latin typeface="黑体" panose="02010609060101010101" charset="-122"/>
                <a:ea typeface="黑体" panose="02010609060101010101" charset="-122"/>
                <a:cs typeface="黑体" panose="02010609060101010101" charset="-122"/>
                <a:sym typeface="+mn-ea"/>
              </a:rPr>
              <a:t>头歌平台</a:t>
            </a:r>
            <a:r>
              <a:rPr lang="en-US" altLang="zh-CN" sz="3200" b="1" dirty="0">
                <a:latin typeface="黑体" panose="02010609060101010101" charset="-122"/>
                <a:ea typeface="黑体" panose="02010609060101010101" charset="-122"/>
                <a:cs typeface="黑体" panose="02010609060101010101" charset="-122"/>
                <a:sym typeface="+mn-ea"/>
              </a:rPr>
              <a:t>《MySQL</a:t>
            </a:r>
            <a:r>
              <a:rPr lang="zh-CN" altLang="en-US" sz="3200" b="1" dirty="0">
                <a:latin typeface="黑体" panose="02010609060101010101" charset="-122"/>
                <a:ea typeface="黑体" panose="02010609060101010101" charset="-122"/>
                <a:cs typeface="黑体" panose="02010609060101010101" charset="-122"/>
                <a:sym typeface="+mn-ea"/>
              </a:rPr>
              <a:t>数据库</a:t>
            </a:r>
            <a:r>
              <a:rPr lang="en-US" altLang="zh-CN" sz="3200" b="1" dirty="0">
                <a:latin typeface="黑体" panose="02010609060101010101" charset="-122"/>
                <a:ea typeface="黑体" panose="02010609060101010101" charset="-122"/>
                <a:cs typeface="黑体" panose="02010609060101010101" charset="-122"/>
                <a:sym typeface="+mn-ea"/>
              </a:rPr>
              <a:t>》</a:t>
            </a:r>
            <a:r>
              <a:rPr kumimoji="0" lang="zh-CN" sz="3200" b="1" i="0" u="none" strike="noStrike" kern="1200" cap="none" spc="0" normalizeH="0" baseline="0" noProof="0">
                <a:ln>
                  <a:noFill/>
                </a:ln>
                <a:solidFill>
                  <a:srgbClr val="FF0000"/>
                </a:solidFill>
                <a:effectLst/>
                <a:uLnTx/>
                <a:uFillTx/>
                <a:latin typeface="等线" panose="02010600030101010101" charset="-122"/>
                <a:ea typeface="等线" panose="02010600030101010101" charset="-122"/>
                <a:cs typeface="+mn-cs"/>
                <a:sym typeface="+mn-ea"/>
              </a:rPr>
              <a:t>实践课程获得第五届“中国软件开源创新大赛”二等奖</a:t>
            </a:r>
            <a:endParaRPr kumimoji="0" lang="zh-CN" sz="3200" b="1" i="0" u="none" strike="noStrike" kern="1200" cap="none" spc="0" normalizeH="0" baseline="0" noProof="0">
              <a:ln>
                <a:noFill/>
              </a:ln>
              <a:solidFill>
                <a:srgbClr val="FF0000"/>
              </a:solidFill>
              <a:effectLst/>
              <a:uLnTx/>
              <a:uFillTx/>
              <a:latin typeface="等线" panose="02010600030101010101" charset="-122"/>
              <a:ea typeface="等线" panose="02010600030101010101" charset="-122"/>
              <a:cs typeface="+mn-cs"/>
              <a:sym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 name="矩形 22"/>
          <p:cNvSpPr/>
          <p:nvPr/>
        </p:nvSpPr>
        <p:spPr>
          <a:xfrm>
            <a:off x="3428365" y="685165"/>
            <a:ext cx="4549140" cy="662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rPr>
              <a:t>学生线下综合作业</a:t>
            </a:r>
            <a:r>
              <a:rPr lang="zh-CN" sz="3200" b="1" noProof="0">
                <a:ln>
                  <a:noFill/>
                </a:ln>
                <a:solidFill>
                  <a:schemeClr val="bg1"/>
                </a:solidFill>
                <a:effectLst/>
                <a:uLnTx/>
                <a:uFillTx/>
                <a:latin typeface="等线" panose="02010600030101010101" charset="-122"/>
                <a:ea typeface="等线" panose="02010600030101010101" charset="-122"/>
                <a:sym typeface="+mn-ea"/>
              </a:rPr>
              <a:t>展示</a:t>
            </a:r>
            <a:endParaRPr kumimoji="0" 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endParaRPr>
          </a:p>
        </p:txBody>
      </p:sp>
      <p:pic>
        <p:nvPicPr>
          <p:cNvPr id="2" name="图片 1"/>
          <p:cNvPicPr>
            <a:picLocks noChangeAspect="1"/>
          </p:cNvPicPr>
          <p:nvPr/>
        </p:nvPicPr>
        <p:blipFill>
          <a:blip r:embed="rId1"/>
          <a:stretch>
            <a:fillRect/>
          </a:stretch>
        </p:blipFill>
        <p:spPr>
          <a:xfrm>
            <a:off x="217170" y="1546860"/>
            <a:ext cx="6365240" cy="4446270"/>
          </a:xfrm>
          <a:prstGeom prst="rect">
            <a:avLst/>
          </a:prstGeom>
        </p:spPr>
      </p:pic>
      <p:pic>
        <p:nvPicPr>
          <p:cNvPr id="3" name="图片 2"/>
          <p:cNvPicPr>
            <a:picLocks noChangeAspect="1"/>
          </p:cNvPicPr>
          <p:nvPr/>
        </p:nvPicPr>
        <p:blipFill>
          <a:blip r:embed="rId2"/>
          <a:stretch>
            <a:fillRect/>
          </a:stretch>
        </p:blipFill>
        <p:spPr>
          <a:xfrm>
            <a:off x="7120890" y="1546860"/>
            <a:ext cx="5071110" cy="933450"/>
          </a:xfrm>
          <a:prstGeom prst="rect">
            <a:avLst/>
          </a:prstGeom>
        </p:spPr>
      </p:pic>
      <p:pic>
        <p:nvPicPr>
          <p:cNvPr id="4" name="图片 3"/>
          <p:cNvPicPr>
            <a:picLocks noChangeAspect="1"/>
          </p:cNvPicPr>
          <p:nvPr/>
        </p:nvPicPr>
        <p:blipFill>
          <a:blip r:embed="rId3"/>
          <a:stretch>
            <a:fillRect/>
          </a:stretch>
        </p:blipFill>
        <p:spPr>
          <a:xfrm>
            <a:off x="7195185" y="3274695"/>
            <a:ext cx="3543300" cy="990600"/>
          </a:xfrm>
          <a:prstGeom prst="rect">
            <a:avLst/>
          </a:prstGeom>
        </p:spPr>
      </p:pic>
      <p:sp>
        <p:nvSpPr>
          <p:cNvPr id="5" name="文本框 4"/>
          <p:cNvSpPr txBox="1"/>
          <p:nvPr/>
        </p:nvSpPr>
        <p:spPr>
          <a:xfrm>
            <a:off x="7195185" y="4777105"/>
            <a:ext cx="4204335" cy="460375"/>
          </a:xfrm>
          <a:prstGeom prst="rect">
            <a:avLst/>
          </a:prstGeom>
          <a:noFill/>
        </p:spPr>
        <p:txBody>
          <a:bodyPr wrap="square" rtlCol="0" anchor="t">
            <a:spAutoFit/>
          </a:bodyPr>
          <a:p>
            <a:r>
              <a:rPr lang="zh-CN" sz="2400" b="1" dirty="0">
                <a:solidFill>
                  <a:srgbClr val="FF0000"/>
                </a:solidFill>
                <a:latin typeface="黑体" panose="02010609060101010101" charset="-122"/>
                <a:ea typeface="黑体" panose="02010609060101010101" charset="-122"/>
                <a:cs typeface="黑体" panose="02010609060101010101" charset="-122"/>
                <a:sym typeface="+mn-ea"/>
              </a:rPr>
              <a:t>基于</a:t>
            </a:r>
            <a:r>
              <a:rPr lang="en-US" altLang="zh-CN" sz="2400" b="1" dirty="0">
                <a:solidFill>
                  <a:srgbClr val="FF0000"/>
                </a:solidFill>
                <a:latin typeface="黑体" panose="02010609060101010101" charset="-122"/>
                <a:ea typeface="黑体" panose="02010609060101010101" charset="-122"/>
                <a:cs typeface="黑体" panose="02010609060101010101" charset="-122"/>
                <a:sym typeface="+mn-ea"/>
              </a:rPr>
              <a:t>php</a:t>
            </a:r>
            <a:r>
              <a:rPr lang="zh-CN" altLang="en-US" sz="2400" b="1" dirty="0">
                <a:solidFill>
                  <a:srgbClr val="FF0000"/>
                </a:solidFill>
                <a:latin typeface="黑体" panose="02010609060101010101" charset="-122"/>
                <a:ea typeface="黑体" panose="02010609060101010101" charset="-122"/>
                <a:cs typeface="黑体" panose="02010609060101010101" charset="-122"/>
                <a:sym typeface="+mn-ea"/>
              </a:rPr>
              <a:t>的</a:t>
            </a:r>
            <a:r>
              <a:rPr lang="zh-CN" sz="2400" b="1" dirty="0">
                <a:solidFill>
                  <a:srgbClr val="FF0000"/>
                </a:solidFill>
                <a:latin typeface="黑体" panose="02010609060101010101" charset="-122"/>
                <a:ea typeface="黑体" panose="02010609060101010101" charset="-122"/>
                <a:cs typeface="黑体" panose="02010609060101010101" charset="-122"/>
                <a:sym typeface="+mn-ea"/>
              </a:rPr>
              <a:t>线下实验如何实现？</a:t>
            </a:r>
            <a:endParaRPr lang="zh-CN" sz="2400" b="1" dirty="0">
              <a:solidFill>
                <a:srgbClr val="FF0000"/>
              </a:solidFill>
              <a:latin typeface="黑体" panose="02010609060101010101" charset="-122"/>
              <a:ea typeface="黑体" panose="02010609060101010101" charset="-122"/>
              <a:cs typeface="黑体" panose="02010609060101010101" charset="-122"/>
              <a:sym typeface="+mn-ea"/>
            </a:endParaRPr>
          </a:p>
        </p:txBody>
      </p:sp>
      <p:sp>
        <p:nvSpPr>
          <p:cNvPr id="10" name="矩形 9"/>
          <p:cNvSpPr/>
          <p:nvPr/>
        </p:nvSpPr>
        <p:spPr>
          <a:xfrm>
            <a:off x="0" y="0"/>
            <a:ext cx="3441700" cy="641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l" defTabSz="914400" rtl="0" eaLnBrk="1" fontAlgn="auto" latinLnBrk="0" hangingPunct="1">
              <a:lnSpc>
                <a:spcPct val="100000"/>
              </a:lnSpc>
              <a:spcBef>
                <a:spcPts val="0"/>
              </a:spcBef>
              <a:spcAft>
                <a:spcPts val="0"/>
              </a:spcAft>
              <a:buClrTx/>
              <a:buSzTx/>
              <a:buFontTx/>
              <a:buNone/>
              <a:defRPr/>
            </a:pPr>
            <a:r>
              <a:rPr lang="zh-CN" altLang="en-US" sz="3200" b="1" noProof="0" dirty="0">
                <a:ln>
                  <a:noFill/>
                </a:ln>
                <a:solidFill>
                  <a:schemeClr val="bg1"/>
                </a:solidFill>
                <a:effectLst/>
                <a:uLnTx/>
                <a:uFillTx/>
                <a:latin typeface="等线" panose="02010600030101010101" charset="-122"/>
                <a:ea typeface="等线" panose="02010600030101010101" charset="-122"/>
                <a:sym typeface="+mn-ea"/>
              </a:rPr>
              <a:t>线下实践学生作业</a:t>
            </a:r>
            <a:endParaRPr kumimoji="0" lang="zh-CN" altLang="en-US" sz="3200" b="1" i="0" u="none" strike="noStrike" kern="1200" cap="none" spc="0" normalizeH="0" baseline="0" noProof="0" dirty="0">
              <a:ln>
                <a:noFill/>
              </a:ln>
              <a:solidFill>
                <a:schemeClr val="bg1"/>
              </a:solidFill>
              <a:effectLst/>
              <a:uLnTx/>
              <a:uFillTx/>
              <a:latin typeface="等线" panose="02010600030101010101" charset="-122"/>
              <a:ea typeface="等线" panose="02010600030101010101" charset="-122"/>
              <a:cs typeface="+mn-cs"/>
              <a:sym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1" name="矩形 30"/>
          <p:cNvSpPr/>
          <p:nvPr/>
        </p:nvSpPr>
        <p:spPr>
          <a:xfrm>
            <a:off x="11847443" y="2512859"/>
            <a:ext cx="344557" cy="20151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3" name="矩形 22"/>
          <p:cNvSpPr/>
          <p:nvPr/>
        </p:nvSpPr>
        <p:spPr>
          <a:xfrm>
            <a:off x="3118485" y="0"/>
            <a:ext cx="4281805" cy="662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rPr>
              <a:t>后期建设思路</a:t>
            </a:r>
            <a:endParaRPr kumimoji="0" lang="zh-CN" sz="3200" b="1" i="0" u="none" strike="noStrike" kern="1200" cap="none" spc="0" normalizeH="0" baseline="0" noProof="0">
              <a:ln>
                <a:noFill/>
              </a:ln>
              <a:solidFill>
                <a:schemeClr val="bg1"/>
              </a:solidFill>
              <a:effectLst/>
              <a:uLnTx/>
              <a:uFillTx/>
              <a:latin typeface="等线" panose="02010600030101010101" charset="-122"/>
              <a:ea typeface="等线" panose="02010600030101010101" charset="-122"/>
              <a:cs typeface="+mn-cs"/>
            </a:endParaRPr>
          </a:p>
        </p:txBody>
      </p:sp>
      <p:pic>
        <p:nvPicPr>
          <p:cNvPr id="4" name="图片 3"/>
          <p:cNvPicPr>
            <a:picLocks noChangeAspect="1"/>
          </p:cNvPicPr>
          <p:nvPr>
            <p:custDataLst>
              <p:tags r:id="rId1"/>
            </p:custDataLst>
          </p:nvPr>
        </p:nvPicPr>
        <p:blipFill>
          <a:blip r:embed="rId2"/>
          <a:stretch>
            <a:fillRect/>
          </a:stretch>
        </p:blipFill>
        <p:spPr>
          <a:xfrm>
            <a:off x="4544060" y="1383665"/>
            <a:ext cx="1430655" cy="4782185"/>
          </a:xfrm>
          <a:prstGeom prst="rect">
            <a:avLst/>
          </a:prstGeom>
        </p:spPr>
      </p:pic>
      <p:sp>
        <p:nvSpPr>
          <p:cNvPr id="5" name="文本框 4"/>
          <p:cNvSpPr txBox="1"/>
          <p:nvPr/>
        </p:nvSpPr>
        <p:spPr>
          <a:xfrm>
            <a:off x="4364990" y="762000"/>
            <a:ext cx="1788795" cy="521970"/>
          </a:xfrm>
          <a:prstGeom prst="rect">
            <a:avLst/>
          </a:prstGeom>
          <a:noFill/>
        </p:spPr>
        <p:txBody>
          <a:bodyPr wrap="square" rtlCol="0" anchor="t">
            <a:spAutoFit/>
          </a:bodyPr>
          <a:p>
            <a:r>
              <a:rPr lang="zh-CN" altLang="en-US" sz="2800" b="1" dirty="0">
                <a:latin typeface="华文楷体" panose="02010600040101010101" charset="-122"/>
                <a:ea typeface="华文楷体" panose="02010600040101010101" charset="-122"/>
                <a:sym typeface="+mn-ea"/>
              </a:rPr>
              <a:t>教学课堂</a:t>
            </a:r>
            <a:endParaRPr lang="zh-CN" altLang="en-US" sz="2800" b="1" dirty="0">
              <a:latin typeface="华文楷体" panose="02010600040101010101" charset="-122"/>
              <a:ea typeface="华文楷体" panose="02010600040101010101" charset="-122"/>
              <a:sym typeface="+mn-ea"/>
            </a:endParaRPr>
          </a:p>
        </p:txBody>
      </p:sp>
      <p:pic>
        <p:nvPicPr>
          <p:cNvPr id="6" name="图片 5"/>
          <p:cNvPicPr>
            <a:picLocks noChangeAspect="1"/>
          </p:cNvPicPr>
          <p:nvPr/>
        </p:nvPicPr>
        <p:blipFill>
          <a:blip r:embed="rId3"/>
          <a:stretch>
            <a:fillRect/>
          </a:stretch>
        </p:blipFill>
        <p:spPr>
          <a:xfrm>
            <a:off x="459740" y="1284605"/>
            <a:ext cx="3626485" cy="4881245"/>
          </a:xfrm>
          <a:prstGeom prst="rect">
            <a:avLst/>
          </a:prstGeom>
        </p:spPr>
      </p:pic>
      <p:sp>
        <p:nvSpPr>
          <p:cNvPr id="7" name="文本框 6"/>
          <p:cNvSpPr txBox="1"/>
          <p:nvPr/>
        </p:nvSpPr>
        <p:spPr>
          <a:xfrm>
            <a:off x="1006475" y="762000"/>
            <a:ext cx="1788795" cy="521970"/>
          </a:xfrm>
          <a:prstGeom prst="rect">
            <a:avLst/>
          </a:prstGeom>
          <a:noFill/>
        </p:spPr>
        <p:txBody>
          <a:bodyPr wrap="square" rtlCol="0" anchor="t">
            <a:spAutoFit/>
          </a:bodyPr>
          <a:p>
            <a:r>
              <a:rPr lang="zh-CN" altLang="en-US" sz="2800" b="1" dirty="0">
                <a:latin typeface="华文楷体" panose="02010600040101010101" charset="-122"/>
                <a:ea typeface="华文楷体" panose="02010600040101010101" charset="-122"/>
                <a:sym typeface="+mn-ea"/>
              </a:rPr>
              <a:t>实践课程</a:t>
            </a:r>
            <a:endParaRPr lang="zh-CN" altLang="en-US" sz="2800" b="1" dirty="0">
              <a:latin typeface="华文楷体" panose="02010600040101010101" charset="-122"/>
              <a:ea typeface="华文楷体" panose="02010600040101010101" charset="-122"/>
              <a:sym typeface="+mn-ea"/>
            </a:endParaRPr>
          </a:p>
        </p:txBody>
      </p:sp>
      <p:pic>
        <p:nvPicPr>
          <p:cNvPr id="8" name="图片 7"/>
          <p:cNvPicPr>
            <a:picLocks noChangeAspect="1"/>
          </p:cNvPicPr>
          <p:nvPr/>
        </p:nvPicPr>
        <p:blipFill>
          <a:blip r:embed="rId4"/>
          <a:stretch>
            <a:fillRect/>
          </a:stretch>
        </p:blipFill>
        <p:spPr>
          <a:xfrm>
            <a:off x="6732905" y="1284605"/>
            <a:ext cx="3777615" cy="4639945"/>
          </a:xfrm>
          <a:prstGeom prst="rect">
            <a:avLst/>
          </a:prstGeom>
        </p:spPr>
      </p:pic>
      <p:sp>
        <p:nvSpPr>
          <p:cNvPr id="3" name="文本框 2"/>
          <p:cNvSpPr txBox="1"/>
          <p:nvPr/>
        </p:nvSpPr>
        <p:spPr>
          <a:xfrm>
            <a:off x="2903220" y="2652395"/>
            <a:ext cx="1725295" cy="2245360"/>
          </a:xfrm>
          <a:prstGeom prst="rect">
            <a:avLst/>
          </a:prstGeom>
          <a:noFill/>
        </p:spPr>
        <p:txBody>
          <a:bodyPr wrap="square" rtlCol="0" anchor="t">
            <a:spAutoFit/>
          </a:bodyPr>
          <a:p>
            <a:r>
              <a:rPr lang="zh-CN" altLang="en-US" sz="2800" b="1" dirty="0">
                <a:solidFill>
                  <a:srgbClr val="FF0000"/>
                </a:solidFill>
                <a:latin typeface="华文楷体" panose="02010600040101010101" charset="-122"/>
                <a:ea typeface="华文楷体" panose="02010600040101010101" charset="-122"/>
                <a:sym typeface="+mn-ea"/>
              </a:rPr>
              <a:t>把慕课搬到头歌平台进行线上线下混合式教学</a:t>
            </a:r>
            <a:endParaRPr lang="zh-CN" altLang="en-US" sz="2800" b="1" dirty="0">
              <a:solidFill>
                <a:srgbClr val="FF0000"/>
              </a:solidFill>
              <a:latin typeface="华文楷体" panose="02010600040101010101" charset="-122"/>
              <a:ea typeface="华文楷体" panose="02010600040101010101" charset="-122"/>
              <a:sym typeface="+mn-ea"/>
            </a:endParaRPr>
          </a:p>
        </p:txBody>
      </p:sp>
      <p:sp>
        <p:nvSpPr>
          <p:cNvPr id="9" name="文本框 8"/>
          <p:cNvSpPr txBox="1"/>
          <p:nvPr/>
        </p:nvSpPr>
        <p:spPr>
          <a:xfrm>
            <a:off x="7515860" y="748665"/>
            <a:ext cx="1788795" cy="521970"/>
          </a:xfrm>
          <a:prstGeom prst="rect">
            <a:avLst/>
          </a:prstGeom>
          <a:noFill/>
        </p:spPr>
        <p:txBody>
          <a:bodyPr wrap="square" rtlCol="0" anchor="t">
            <a:spAutoFit/>
          </a:bodyPr>
          <a:p>
            <a:r>
              <a:rPr lang="zh-CN" altLang="en-US" sz="2800" b="1" dirty="0">
                <a:latin typeface="华文楷体" panose="02010600040101010101" charset="-122"/>
                <a:ea typeface="华文楷体" panose="02010600040101010101" charset="-122"/>
                <a:sym typeface="+mn-ea"/>
              </a:rPr>
              <a:t>学习统计</a:t>
            </a:r>
            <a:endParaRPr lang="zh-CN" altLang="en-US" sz="2800" b="1" dirty="0">
              <a:latin typeface="华文楷体" panose="02010600040101010101" charset="-122"/>
              <a:ea typeface="华文楷体" panose="020106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718310" y="1005205"/>
            <a:ext cx="7938135" cy="1753235"/>
          </a:xfrm>
          <a:prstGeom prst="rect">
            <a:avLst/>
          </a:prstGeom>
          <a:noFill/>
        </p:spPr>
        <p:txBody>
          <a:bodyPr wrap="square" rtlCol="0" anchor="t">
            <a:spAutoFit/>
          </a:bodyPr>
          <a:p>
            <a:r>
              <a:rPr lang="zh-CN" altLang="en-US" sz="3600" b="1">
                <a:sym typeface="+mn-ea"/>
              </a:rPr>
              <a:t>教学和科研一样，是发现问题、解决问题的过程，把问题解决了，教学也就做成功了。</a:t>
            </a:r>
            <a:endParaRPr lang="zh-CN" altLang="en-US" sz="3600" b="1">
              <a:sym typeface="+mn-ea"/>
            </a:endParaRPr>
          </a:p>
        </p:txBody>
      </p:sp>
      <p:sp>
        <p:nvSpPr>
          <p:cNvPr id="3" name="左大括号 2"/>
          <p:cNvSpPr/>
          <p:nvPr/>
        </p:nvSpPr>
        <p:spPr>
          <a:xfrm>
            <a:off x="1642110" y="3965575"/>
            <a:ext cx="76200" cy="1304925"/>
          </a:xfrm>
          <a:prstGeom prst="leftBrace">
            <a:avLst/>
          </a:prstGeom>
          <a:ln w="28575" cmpd="sng">
            <a:solidFill>
              <a:schemeClr val="accent1">
                <a:shade val="50000"/>
              </a:schemeClr>
            </a:solidFill>
            <a:prstDash val="solid"/>
          </a:ln>
        </p:spPr>
        <p:style>
          <a:lnRef idx="3">
            <a:schemeClr val="accent2"/>
          </a:lnRef>
          <a:fillRef idx="0">
            <a:schemeClr val="accent2"/>
          </a:fillRef>
          <a:effectRef idx="2">
            <a:schemeClr val="accent2"/>
          </a:effectRef>
          <a:fontRef idx="minor">
            <a:schemeClr val="tx1"/>
          </a:fontRef>
        </p:style>
        <p:txBody>
          <a:bodyPr rtlCol="0" anchor="ctr"/>
          <a:p>
            <a:pPr algn="ctr"/>
            <a:endParaRPr lang="zh-CN" altLang="en-US"/>
          </a:p>
        </p:txBody>
      </p:sp>
      <p:sp>
        <p:nvSpPr>
          <p:cNvPr id="4" name="文本框 3"/>
          <p:cNvSpPr txBox="1"/>
          <p:nvPr/>
        </p:nvSpPr>
        <p:spPr>
          <a:xfrm>
            <a:off x="254635" y="3413125"/>
            <a:ext cx="1310640" cy="2078355"/>
          </a:xfrm>
          <a:prstGeom prst="rect">
            <a:avLst/>
          </a:prstGeom>
          <a:noFill/>
        </p:spPr>
        <p:txBody>
          <a:bodyPr wrap="square" rtlCol="0" anchor="t">
            <a:noAutofit/>
          </a:bodyPr>
          <a:p>
            <a:r>
              <a:rPr lang="zh-CN" altLang="en-US" sz="3600" b="1">
                <a:solidFill>
                  <a:srgbClr val="FF0000"/>
                </a:solidFill>
                <a:sym typeface="+mn-ea"/>
              </a:rPr>
              <a:t>线上线下混合教学</a:t>
            </a:r>
            <a:endParaRPr lang="zh-CN" altLang="en-US" sz="3600" b="1">
              <a:solidFill>
                <a:srgbClr val="FF0000"/>
              </a:solidFill>
              <a:sym typeface="+mn-ea"/>
            </a:endParaRPr>
          </a:p>
        </p:txBody>
      </p:sp>
      <p:sp>
        <p:nvSpPr>
          <p:cNvPr id="5" name="文本框 4"/>
          <p:cNvSpPr txBox="1"/>
          <p:nvPr/>
        </p:nvSpPr>
        <p:spPr>
          <a:xfrm>
            <a:off x="2024380" y="3656965"/>
            <a:ext cx="8092440" cy="1834515"/>
          </a:xfrm>
          <a:prstGeom prst="rect">
            <a:avLst/>
          </a:prstGeom>
          <a:noFill/>
        </p:spPr>
        <p:txBody>
          <a:bodyPr wrap="square" rtlCol="0" anchor="t">
            <a:noAutofit/>
          </a:bodyPr>
          <a:p>
            <a:r>
              <a:rPr lang="zh-CN" altLang="en-US" sz="3600" b="1">
                <a:solidFill>
                  <a:srgbClr val="FF0000"/>
                </a:solidFill>
                <a:sym typeface="+mn-ea"/>
              </a:rPr>
              <a:t>慕课（线上理论）</a:t>
            </a:r>
            <a:r>
              <a:rPr lang="en-US" altLang="zh-CN" sz="3600" b="1">
                <a:solidFill>
                  <a:srgbClr val="FF0000"/>
                </a:solidFill>
                <a:sym typeface="+mn-ea"/>
              </a:rPr>
              <a:t>+</a:t>
            </a:r>
            <a:r>
              <a:rPr lang="zh-CN" altLang="en-US" sz="3600" b="1">
                <a:solidFill>
                  <a:srgbClr val="FF0000"/>
                </a:solidFill>
                <a:sym typeface="+mn-ea"/>
              </a:rPr>
              <a:t>线上实践（头歌）</a:t>
            </a:r>
            <a:endParaRPr lang="zh-CN" altLang="en-US" sz="3600" b="1">
              <a:solidFill>
                <a:srgbClr val="FF0000"/>
              </a:solidFill>
              <a:sym typeface="+mn-ea"/>
            </a:endParaRPr>
          </a:p>
          <a:p>
            <a:endParaRPr lang="zh-CN" altLang="en-US" sz="3600" b="1">
              <a:solidFill>
                <a:srgbClr val="FF0000"/>
              </a:solidFill>
              <a:sym typeface="+mn-ea"/>
            </a:endParaRPr>
          </a:p>
          <a:p>
            <a:r>
              <a:rPr lang="zh-CN" altLang="en-US" sz="3600" b="1">
                <a:solidFill>
                  <a:srgbClr val="FF0000"/>
                </a:solidFill>
                <a:sym typeface="+mn-ea"/>
              </a:rPr>
              <a:t>课堂（线下理论）</a:t>
            </a:r>
            <a:r>
              <a:rPr lang="en-US" altLang="zh-CN" sz="3600" b="1">
                <a:solidFill>
                  <a:srgbClr val="FF0000"/>
                </a:solidFill>
                <a:sym typeface="+mn-ea"/>
              </a:rPr>
              <a:t>+</a:t>
            </a:r>
            <a:r>
              <a:rPr lang="zh-CN" altLang="en-US" sz="3600" b="1">
                <a:solidFill>
                  <a:srgbClr val="FF0000"/>
                </a:solidFill>
                <a:sym typeface="+mn-ea"/>
              </a:rPr>
              <a:t>上机实践（</a:t>
            </a:r>
            <a:r>
              <a:rPr lang="en-US" altLang="zh-CN" sz="3600" b="1">
                <a:solidFill>
                  <a:srgbClr val="FF0000"/>
                </a:solidFill>
                <a:sym typeface="+mn-ea"/>
              </a:rPr>
              <a:t>WAMP</a:t>
            </a:r>
            <a:r>
              <a:rPr lang="zh-CN" altLang="en-US" sz="3600" b="1">
                <a:solidFill>
                  <a:srgbClr val="FF0000"/>
                </a:solidFill>
                <a:sym typeface="+mn-ea"/>
              </a:rPr>
              <a:t>）</a:t>
            </a:r>
            <a:endParaRPr lang="zh-CN" altLang="en-US" sz="3600" b="1">
              <a:solidFill>
                <a:srgbClr val="FF0000"/>
              </a:solidFill>
              <a:sym typeface="+mn-e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29025" y="2437765"/>
            <a:ext cx="9977120" cy="1198880"/>
          </a:xfrm>
          <a:prstGeom prst="rect">
            <a:avLst/>
          </a:prstGeom>
          <a:noFill/>
        </p:spPr>
        <p:txBody>
          <a:bodyPr wrap="square" rtlCol="0">
            <a:spAutoFit/>
            <a:scene3d>
              <a:camera prst="orthographicFront"/>
              <a:lightRig rig="threePt" dir="t"/>
            </a:scene3d>
          </a:bodyPr>
          <a:lstStyle/>
          <a:p>
            <a:pPr algn="ctr"/>
            <a:r>
              <a:rPr lang="zh-CN" altLang="en-US" sz="7200" b="1" dirty="0">
                <a:ln w="6600">
                  <a:solidFill>
                    <a:schemeClr val="accent2"/>
                  </a:solidFill>
                  <a:prstDash val="solid"/>
                </a:ln>
                <a:solidFill>
                  <a:srgbClr val="FFFFFF"/>
                </a:solidFill>
                <a:effectLst>
                  <a:outerShdw dist="38100" dir="2700000" algn="tl" rotWithShape="0">
                    <a:schemeClr val="accent2"/>
                  </a:outerShdw>
                </a:effectLst>
                <a:latin typeface="思源黑体 CN Heavy" panose="020B0A00000000000000" charset="-122"/>
                <a:ea typeface="思源黑体 CN Heavy" panose="020B0A00000000000000" charset="-122"/>
              </a:rPr>
              <a:t>感谢倾听</a:t>
            </a:r>
            <a:endParaRPr lang="zh-CN" altLang="en-US" sz="7200" b="1" dirty="0">
              <a:ln w="6600">
                <a:solidFill>
                  <a:schemeClr val="accent2"/>
                </a:solidFill>
                <a:prstDash val="solid"/>
              </a:ln>
              <a:solidFill>
                <a:srgbClr val="FFFFFF"/>
              </a:solidFill>
              <a:effectLst>
                <a:outerShdw dist="38100" dir="2700000" algn="tl" rotWithShape="0">
                  <a:schemeClr val="accent2"/>
                </a:outerShdw>
              </a:effectLst>
              <a:latin typeface="思源黑体 CN Heavy" panose="020B0A00000000000000" charset="-122"/>
              <a:ea typeface="思源黑体 CN Heavy" panose="020B0A00000000000000" charset="-122"/>
            </a:endParaRPr>
          </a:p>
        </p:txBody>
      </p:sp>
      <p:sp>
        <p:nvSpPr>
          <p:cNvPr id="8" name="文本框 7"/>
          <p:cNvSpPr txBox="1"/>
          <p:nvPr/>
        </p:nvSpPr>
        <p:spPr>
          <a:xfrm>
            <a:off x="2948462" y="3855799"/>
            <a:ext cx="10818961" cy="398780"/>
          </a:xfrm>
          <a:prstGeom prst="rect">
            <a:avLst/>
          </a:prstGeom>
          <a:noFill/>
        </p:spPr>
        <p:txBody>
          <a:bodyPr wrap="square" rtlCol="0">
            <a:spAutoFit/>
          </a:bodyPr>
          <a:lstStyle/>
          <a:p>
            <a:pPr algn="ctr"/>
            <a:r>
              <a:rPr lang="en-US" altLang="zh-CN" sz="2000" b="1" dirty="0" smtClean="0">
                <a:solidFill>
                  <a:schemeClr val="bg1"/>
                </a:solidFill>
              </a:rPr>
              <a:t>2022</a:t>
            </a:r>
            <a:r>
              <a:rPr lang="zh-CN" altLang="en-US" sz="2000" b="1" dirty="0" smtClean="0">
                <a:solidFill>
                  <a:schemeClr val="bg1"/>
                </a:solidFill>
              </a:rPr>
              <a:t>年</a:t>
            </a:r>
            <a:r>
              <a:rPr lang="en-US" altLang="zh-CN" sz="2000" b="1" dirty="0" smtClean="0">
                <a:solidFill>
                  <a:schemeClr val="bg1"/>
                </a:solidFill>
              </a:rPr>
              <a:t>11</a:t>
            </a:r>
            <a:r>
              <a:rPr lang="zh-CN" altLang="en-US" sz="2000" b="1" dirty="0" smtClean="0">
                <a:solidFill>
                  <a:schemeClr val="bg1"/>
                </a:solidFill>
              </a:rPr>
              <a:t>月</a:t>
            </a:r>
            <a:r>
              <a:rPr lang="en-US" altLang="zh-CN" sz="2000" b="1" dirty="0" smtClean="0">
                <a:solidFill>
                  <a:schemeClr val="bg1"/>
                </a:solidFill>
              </a:rPr>
              <a:t>5</a:t>
            </a:r>
            <a:r>
              <a:rPr lang="zh-CN" altLang="en-US" sz="2000" b="1" dirty="0" smtClean="0">
                <a:solidFill>
                  <a:schemeClr val="bg1"/>
                </a:solidFill>
              </a:rPr>
              <a:t>日</a:t>
            </a:r>
            <a:endParaRPr lang="zh-CN" altLang="en-US" sz="2000" b="1" dirty="0">
              <a:solidFill>
                <a:schemeClr val="bg1"/>
              </a:solidFill>
            </a:endParaRPr>
          </a:p>
        </p:txBody>
      </p:sp>
      <p:pic>
        <p:nvPicPr>
          <p:cNvPr id="2" name="图片 1"/>
          <p:cNvPicPr>
            <a:picLocks noChangeAspect="1"/>
          </p:cNvPicPr>
          <p:nvPr/>
        </p:nvPicPr>
        <p:blipFill>
          <a:blip r:embed="rId1"/>
          <a:stretch>
            <a:fillRect/>
          </a:stretch>
        </p:blipFill>
        <p:spPr>
          <a:xfrm>
            <a:off x="0" y="0"/>
            <a:ext cx="3987165" cy="6844030"/>
          </a:xfrm>
          <a:prstGeom prst="rect">
            <a:avLst/>
          </a:prstGeom>
        </p:spPr>
      </p:pic>
    </p:spTree>
    <p:custDataLst>
      <p:tags r:id="rId2"/>
    </p:custDataLst>
  </p:cSld>
  <p:clrMapOvr>
    <a:masterClrMapping/>
  </p:clrMapOvr>
  <p:transition/>
</p:sld>
</file>

<file path=ppt/tags/tag1.xml><?xml version="1.0" encoding="utf-8"?>
<p:tagLst xmlns:p="http://schemas.openxmlformats.org/presentationml/2006/main">
  <p:tag name="KSO_WM_UNIT_PLACING_PICTURE_USER_VIEWPORT" val="{&quot;height&quot;:10800,&quot;width&quot;:6499}"/>
</p:tagLst>
</file>

<file path=ppt/tags/tag2.xml><?xml version="1.0" encoding="utf-8"?>
<p:tagLst xmlns:p="http://schemas.openxmlformats.org/presentationml/2006/main">
  <p:tag name="KSO_WM_UNIT_TABLE_BEAUTIFY" val="smartTable{b02f412d-44ff-40b3-9f06-0d826514c1d3}"/>
</p:tagLst>
</file>

<file path=ppt/tags/tag3.xml><?xml version="1.0" encoding="utf-8"?>
<p:tagLst xmlns:p="http://schemas.openxmlformats.org/presentationml/2006/main">
  <p:tag name="KSO_WM_UNIT_TABLE_BEAUTIFY" val="smartTable{1fa58a86-2553-4e4c-a333-f5dc43df8434}"/>
</p:tagLst>
</file>

<file path=ppt/tags/tag4.xml><?xml version="1.0" encoding="utf-8"?>
<p:tagLst xmlns:p="http://schemas.openxmlformats.org/presentationml/2006/main">
  <p:tag name="TABLE_ENDDRAG_ORIGIN_RECT" val="729*200"/>
  <p:tag name="TABLE_ENDDRAG_RECT" val="100*178*729*200"/>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f*1_2_1_1"/>
  <p:tag name="KSO_WM_TEMPLATE_CATEGORY" val="diagram"/>
  <p:tag name="KSO_WM_TEMPLATE_INDEX" val="20200202"/>
  <p:tag name="KSO_WM_UNIT_LAYERLEVEL" val="1_1_1_1"/>
  <p:tag name="KSO_WM_TAG_VERSION" val="1.0"/>
  <p:tag name="KSO_WM_BEAUTIFY_FLAG" val="#wm#"/>
  <p:tag name="KSO_WM_UNIT_ISCONTENTSTITLE" val="0"/>
  <p:tag name="KSO_WM_UNIT_NOCLEAR" val="0"/>
  <p:tag name="KSO_WM_DIAGRAM_GROUP_CODE" val="n1-1"/>
  <p:tag name="KSO_WM_UNIT_TYPE" val="n_h_h_f"/>
  <p:tag name="KSO_WM_UNIT_INDEX" val="1_2_1_1"/>
  <p:tag name="KSO_WM_UNIT_PRESET_TEXT" val="添加标题"/>
  <p:tag name="KSO_WM_UNIT_FILL_FORE_SCHEMECOLOR_INDEX" val="5"/>
  <p:tag name="KSO_WM_UNIT_FILL_TYPE"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f*1_2_2_1"/>
  <p:tag name="KSO_WM_TEMPLATE_CATEGORY" val="diagram"/>
  <p:tag name="KSO_WM_TEMPLATE_INDEX" val="20200202"/>
  <p:tag name="KSO_WM_UNIT_LAYERLEVEL" val="1_1_1_1"/>
  <p:tag name="KSO_WM_TAG_VERSION" val="1.0"/>
  <p:tag name="KSO_WM_BEAUTIFY_FLAG" val="#wm#"/>
  <p:tag name="KSO_WM_DIAGRAM_GROUP_CODE" val="n1-1"/>
  <p:tag name="KSO_WM_UNIT_TYPE" val="n_h_h_f"/>
  <p:tag name="KSO_WM_UNIT_INDEX" val="1_2_2_1"/>
  <p:tag name="KSO_WM_UNIT_ISCONTENTSTITLE" val="0"/>
  <p:tag name="KSO_WM_UNIT_PRESET_TEXT" val="添加标题"/>
  <p:tag name="KSO_WM_UNIT_NOCLEAR" val="0"/>
  <p:tag name="KSO_WM_UNIT_FILL_FORE_SCHEMECOLOR_INDEX" val="5"/>
  <p:tag name="KSO_WM_UNIT_FILL_TYPE"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f*1_2_3_1"/>
  <p:tag name="KSO_WM_TEMPLATE_CATEGORY" val="diagram"/>
  <p:tag name="KSO_WM_TEMPLATE_INDEX" val="20200202"/>
  <p:tag name="KSO_WM_UNIT_LAYERLEVEL" val="1_1_1_1"/>
  <p:tag name="KSO_WM_TAG_VERSION" val="1.0"/>
  <p:tag name="KSO_WM_BEAUTIFY_FLAG" val="#wm#"/>
  <p:tag name="KSO_WM_UNIT_ISCONTENTSTITLE" val="0"/>
  <p:tag name="KSO_WM_UNIT_NOCLEAR" val="0"/>
  <p:tag name="KSO_WM_DIAGRAM_GROUP_CODE" val="n1-1"/>
  <p:tag name="KSO_WM_UNIT_TYPE" val="n_h_h_f"/>
  <p:tag name="KSO_WM_UNIT_INDEX" val="1_2_3_1"/>
  <p:tag name="KSO_WM_UNIT_PRESET_TEXT" val="添加标题"/>
  <p:tag name="KSO_WM_UNIT_FILL_FORE_SCHEMECOLOR_INDEX" val="5"/>
  <p:tag name="KSO_WM_UNIT_FILL_TYPE"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i*1_2_1_1"/>
  <p:tag name="KSO_WM_TEMPLATE_CATEGORY" val="diagram"/>
  <p:tag name="KSO_WM_TEMPLATE_INDEX" val="20200202"/>
  <p:tag name="KSO_WM_UNIT_LAYERLEVEL" val="1_1_1_1"/>
  <p:tag name="KSO_WM_TAG_VERSION" val="1.0"/>
  <p:tag name="KSO_WM_BEAUTIFY_FLAG" val="#wm#"/>
  <p:tag name="KSO_WM_DIAGRAM_GROUP_CODE" val="n1-1"/>
  <p:tag name="KSO_WM_UNIT_TYPE" val="n_h_h_i"/>
  <p:tag name="KSO_WM_UNIT_INDEX" val="1_2_1_1"/>
  <p:tag name="KSO_WM_UNIT_LINE_FORE_SCHEMECOLOR_INDEX" val="5"/>
  <p:tag name="KSO_WM_UNIT_LINE_FILL_TYPE" val="2"/>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i*1_2_2_1"/>
  <p:tag name="KSO_WM_TEMPLATE_CATEGORY" val="diagram"/>
  <p:tag name="KSO_WM_TEMPLATE_INDEX" val="20200202"/>
  <p:tag name="KSO_WM_UNIT_LAYERLEVEL" val="1_1_1_1"/>
  <p:tag name="KSO_WM_TAG_VERSION" val="1.0"/>
  <p:tag name="KSO_WM_BEAUTIFY_FLAG" val="#wm#"/>
  <p:tag name="KSO_WM_DIAGRAM_GROUP_CODE" val="n1-1"/>
  <p:tag name="KSO_WM_UNIT_TYPE" val="n_h_h_i"/>
  <p:tag name="KSO_WM_UNIT_INDEX" val="1_2_2_1"/>
  <p:tag name="KSO_WM_UNIT_LINE_FORE_SCHEMECOLOR_INDEX" val="5"/>
  <p:tag name="KSO_WM_UNIT_LINE_FILL_TYPE" val="2"/>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i*1_2_3_1"/>
  <p:tag name="KSO_WM_TEMPLATE_CATEGORY" val="diagram"/>
  <p:tag name="KSO_WM_TEMPLATE_INDEX" val="20200202"/>
  <p:tag name="KSO_WM_UNIT_LAYERLEVEL" val="1_1_1_1"/>
  <p:tag name="KSO_WM_TAG_VERSION" val="1.0"/>
  <p:tag name="KSO_WM_BEAUTIFY_FLAG" val="#wm#"/>
  <p:tag name="KSO_WM_DIAGRAM_GROUP_CODE" val="n1-1"/>
  <p:tag name="KSO_WM_UNIT_TYPE" val="n_h_h_i"/>
  <p:tag name="KSO_WM_UNIT_INDEX" val="1_2_3_1"/>
  <p:tag name="KSO_WM_UNIT_LINE_FORE_SCHEMECOLOR_INDEX" val="5"/>
  <p:tag name="KSO_WM_UNIT_LINE_FILL_TYPE" val="2"/>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i*1_2"/>
  <p:tag name="KSO_WM_TEMPLATE_CATEGORY" val="diagram"/>
  <p:tag name="KSO_WM_TEMPLATE_INDEX" val="20200202"/>
  <p:tag name="KSO_WM_UNIT_LAYERLEVEL" val="1_1"/>
  <p:tag name="KSO_WM_TAG_VERSION" val="1.0"/>
  <p:tag name="KSO_WM_BEAUTIFY_FLAG" val="#wm#"/>
  <p:tag name="KSO_WM_DIAGRAM_GROUP_CODE" val="n1-1"/>
  <p:tag name="KSO_WM_UNIT_TYPE" val="n_i"/>
  <p:tag name="KSO_WM_UNIT_INDEX" val="1_2"/>
  <p:tag name="KSO_WM_UNIT_LINE_FORE_SCHEMECOLOR_INDEX" val="5"/>
  <p:tag name="KSO_WM_UNIT_LINE_FILL_TYPE" val="2"/>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i*1_1"/>
  <p:tag name="KSO_WM_TEMPLATE_CATEGORY" val="diagram"/>
  <p:tag name="KSO_WM_TEMPLATE_INDEX" val="20200202"/>
  <p:tag name="KSO_WM_UNIT_LAYERLEVEL" val="1_1"/>
  <p:tag name="KSO_WM_TAG_VERSION" val="1.0"/>
  <p:tag name="KSO_WM_BEAUTIFY_FLAG" val="#wm#"/>
  <p:tag name="KSO_WM_DIAGRAM_GROUP_CODE" val="n1-1"/>
  <p:tag name="KSO_WM_UNIT_TYPE" val="n_i"/>
  <p:tag name="KSO_WM_UNIT_INDEX" val="1_1"/>
  <p:tag name="KSO_WM_UNIT_LINE_FORE_SCHEMECOLOR_INDEX" val="5"/>
  <p:tag name="KSO_WM_UNIT_LINE_FILL_TYPE" val="2"/>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f*1_2_1_1"/>
  <p:tag name="KSO_WM_TEMPLATE_CATEGORY" val="diagram"/>
  <p:tag name="KSO_WM_TEMPLATE_INDEX" val="20200202"/>
  <p:tag name="KSO_WM_UNIT_LAYERLEVEL" val="1_1_1_1"/>
  <p:tag name="KSO_WM_TAG_VERSION" val="1.0"/>
  <p:tag name="KSO_WM_BEAUTIFY_FLAG" val="#wm#"/>
  <p:tag name="KSO_WM_UNIT_ISCONTENTSTITLE" val="0"/>
  <p:tag name="KSO_WM_UNIT_NOCLEAR" val="0"/>
  <p:tag name="KSO_WM_DIAGRAM_GROUP_CODE" val="n1-1"/>
  <p:tag name="KSO_WM_UNIT_TYPE" val="n_h_h_f"/>
  <p:tag name="KSO_WM_UNIT_INDEX" val="1_2_1_1"/>
  <p:tag name="KSO_WM_UNIT_PRESET_TEXT" val="添加标题"/>
  <p:tag name="KSO_WM_UNIT_FILL_FORE_SCHEMECOLOR_INDEX" val="5"/>
  <p:tag name="KSO_WM_UNIT_FILL_TYPE" val="1"/>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f*1_2_2_1"/>
  <p:tag name="KSO_WM_TEMPLATE_CATEGORY" val="diagram"/>
  <p:tag name="KSO_WM_TEMPLATE_INDEX" val="20200202"/>
  <p:tag name="KSO_WM_UNIT_LAYERLEVEL" val="1_1_1_1"/>
  <p:tag name="KSO_WM_TAG_VERSION" val="1.0"/>
  <p:tag name="KSO_WM_BEAUTIFY_FLAG" val="#wm#"/>
  <p:tag name="KSO_WM_DIAGRAM_GROUP_CODE" val="n1-1"/>
  <p:tag name="KSO_WM_UNIT_TYPE" val="n_h_h_f"/>
  <p:tag name="KSO_WM_UNIT_INDEX" val="1_2_2_1"/>
  <p:tag name="KSO_WM_UNIT_ISCONTENTSTITLE" val="0"/>
  <p:tag name="KSO_WM_UNIT_PRESET_TEXT" val="添加标题"/>
  <p:tag name="KSO_WM_UNIT_NOCLEAR" val="0"/>
  <p:tag name="KSO_WM_UNIT_FILL_FORE_SCHEMECOLOR_INDEX" val="5"/>
  <p:tag name="KSO_WM_UNIT_FILL_TYPE" val="1"/>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f*1_2_3_1"/>
  <p:tag name="KSO_WM_TEMPLATE_CATEGORY" val="diagram"/>
  <p:tag name="KSO_WM_TEMPLATE_INDEX" val="20200202"/>
  <p:tag name="KSO_WM_UNIT_LAYERLEVEL" val="1_1_1_1"/>
  <p:tag name="KSO_WM_TAG_VERSION" val="1.0"/>
  <p:tag name="KSO_WM_BEAUTIFY_FLAG" val="#wm#"/>
  <p:tag name="KSO_WM_UNIT_ISCONTENTSTITLE" val="0"/>
  <p:tag name="KSO_WM_UNIT_NOCLEAR" val="0"/>
  <p:tag name="KSO_WM_DIAGRAM_GROUP_CODE" val="n1-1"/>
  <p:tag name="KSO_WM_UNIT_TYPE" val="n_h_h_f"/>
  <p:tag name="KSO_WM_UNIT_INDEX" val="1_2_3_1"/>
  <p:tag name="KSO_WM_UNIT_PRESET_TEXT" val="添加标题"/>
  <p:tag name="KSO_WM_UNIT_FILL_FORE_SCHEMECOLOR_INDEX" val="5"/>
  <p:tag name="KSO_WM_UNIT_FILL_TYPE" val="1"/>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i*1_2_2_1"/>
  <p:tag name="KSO_WM_TEMPLATE_CATEGORY" val="diagram"/>
  <p:tag name="KSO_WM_TEMPLATE_INDEX" val="20200202"/>
  <p:tag name="KSO_WM_UNIT_LAYERLEVEL" val="1_1_1_1"/>
  <p:tag name="KSO_WM_TAG_VERSION" val="1.0"/>
  <p:tag name="KSO_WM_BEAUTIFY_FLAG" val="#wm#"/>
  <p:tag name="KSO_WM_DIAGRAM_GROUP_CODE" val="n1-1"/>
  <p:tag name="KSO_WM_UNIT_TYPE" val="n_h_h_i"/>
  <p:tag name="KSO_WM_UNIT_INDEX" val="1_2_2_1"/>
  <p:tag name="KSO_WM_UNIT_LINE_FORE_SCHEMECOLOR_INDEX" val="5"/>
  <p:tag name="KSO_WM_UNIT_LINE_FILL_TYPE" val="2"/>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i*1_2"/>
  <p:tag name="KSO_WM_TEMPLATE_CATEGORY" val="diagram"/>
  <p:tag name="KSO_WM_TEMPLATE_INDEX" val="20200202"/>
  <p:tag name="KSO_WM_UNIT_LAYERLEVEL" val="1_1"/>
  <p:tag name="KSO_WM_TAG_VERSION" val="1.0"/>
  <p:tag name="KSO_WM_BEAUTIFY_FLAG" val="#wm#"/>
  <p:tag name="KSO_WM_DIAGRAM_GROUP_CODE" val="n1-1"/>
  <p:tag name="KSO_WM_UNIT_TYPE" val="n_i"/>
  <p:tag name="KSO_WM_UNIT_INDEX" val="1_2"/>
  <p:tag name="KSO_WM_UNIT_LINE_FORE_SCHEMECOLOR_INDEX" val="5"/>
  <p:tag name="KSO_WM_UNIT_LINE_FILL_TYPE" val="2"/>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i*1_1"/>
  <p:tag name="KSO_WM_TEMPLATE_CATEGORY" val="diagram"/>
  <p:tag name="KSO_WM_TEMPLATE_INDEX" val="20200202"/>
  <p:tag name="KSO_WM_UNIT_LAYERLEVEL" val="1_1"/>
  <p:tag name="KSO_WM_TAG_VERSION" val="1.0"/>
  <p:tag name="KSO_WM_BEAUTIFY_FLAG" val="#wm#"/>
  <p:tag name="KSO_WM_DIAGRAM_GROUP_CODE" val="n1-1"/>
  <p:tag name="KSO_WM_UNIT_TYPE" val="n_i"/>
  <p:tag name="KSO_WM_UNIT_INDEX" val="1_1"/>
  <p:tag name="KSO_WM_UNIT_LINE_FORE_SCHEMECOLOR_INDEX" val="5"/>
  <p:tag name="KSO_WM_UNIT_LINE_FILL_TYPE" val="2"/>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0202_2*n_h_h_i*1_2_2_1"/>
  <p:tag name="KSO_WM_TEMPLATE_CATEGORY" val="diagram"/>
  <p:tag name="KSO_WM_TEMPLATE_INDEX" val="20200202"/>
  <p:tag name="KSO_WM_UNIT_LAYERLEVEL" val="1_1_1_1"/>
  <p:tag name="KSO_WM_TAG_VERSION" val="1.0"/>
  <p:tag name="KSO_WM_BEAUTIFY_FLAG" val="#wm#"/>
  <p:tag name="KSO_WM_DIAGRAM_GROUP_CODE" val="n1-1"/>
  <p:tag name="KSO_WM_UNIT_TYPE" val="n_h_h_i"/>
  <p:tag name="KSO_WM_UNIT_INDEX" val="1_2_2_1"/>
  <p:tag name="KSO_WM_UNIT_LINE_FORE_SCHEMECOLOR_INDEX" val="5"/>
  <p:tag name="KSO_WM_UNIT_LINE_FILL_TYPE" val="2"/>
</p:tagLst>
</file>

<file path=ppt/tags/tag20.xml><?xml version="1.0" encoding="utf-8"?>
<p:tagLst xmlns:p="http://schemas.openxmlformats.org/presentationml/2006/main">
  <p:tag name="KSO_WM_UNIT_PLACING_PICTURE_USER_VIEWPORT" val="{&quot;height&quot;:5839,&quot;width&quot;:11963}"/>
</p:tagLst>
</file>

<file path=ppt/tags/tag21.xml><?xml version="1.0" encoding="utf-8"?>
<p:tagLst xmlns:p="http://schemas.openxmlformats.org/presentationml/2006/main">
  <p:tag name="KSO_WM_UNIT_PLACING_PICTURE_USER_VIEWPORT" val="{&quot;height&quot;:2884,&quot;width&quot;:3301}"/>
</p:tagLst>
</file>

<file path=ppt/tags/tag22.xml><?xml version="1.0" encoding="utf-8"?>
<p:tagLst xmlns:p="http://schemas.openxmlformats.org/presentationml/2006/main">
  <p:tag name="KSO_WM_UNIT_PLACING_PICTURE_USER_VIEWPORT" val="{&quot;height&quot;:2398,&quot;width&quot;:19201}"/>
</p:tagLst>
</file>

<file path=ppt/tags/tag23.xml><?xml version="1.0" encoding="utf-8"?>
<p:tagLst xmlns:p="http://schemas.openxmlformats.org/presentationml/2006/main">
  <p:tag name="KSO_WM_UNIT_PLACING_PICTURE_USER_VIEWPORT" val="{&quot;height&quot;:8640,&quot;width&quot;:2025}"/>
</p:tagLst>
</file>

<file path=ppt/tags/tag24.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25.xml><?xml version="1.0" encoding="utf-8"?>
<p:tagLst xmlns:p="http://schemas.openxmlformats.org/presentationml/2006/main">
  <p:tag name="KSO_WPP_MARK_KEY" val="d3d31eb2-f2e4-4b6d-80b7-71308f5fab5b"/>
  <p:tag name="COMMONDATA" val="eyJoZGlkIjoiMTU1Y2Q1MDU2Y2U5ZWY5NjVjODgyMzIyYjYxOWExM2Y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1804</Words>
  <Application>WPS 演示</Application>
  <PresentationFormat>宽屏</PresentationFormat>
  <Paragraphs>289</Paragraphs>
  <Slides>30</Slides>
  <Notes>1</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1</vt:i4>
      </vt:variant>
      <vt:variant>
        <vt:lpstr>幻灯片标题</vt:lpstr>
      </vt:variant>
      <vt:variant>
        <vt:i4>30</vt:i4>
      </vt:variant>
    </vt:vector>
  </HeadingPairs>
  <TitlesOfParts>
    <vt:vector size="50" baseType="lpstr">
      <vt:lpstr>Arial</vt:lpstr>
      <vt:lpstr>宋体</vt:lpstr>
      <vt:lpstr>Wingdings</vt:lpstr>
      <vt:lpstr>华文中宋</vt:lpstr>
      <vt:lpstr>阿里巴巴普惠体 2.0 55 Regular</vt:lpstr>
      <vt:lpstr>等线</vt:lpstr>
      <vt:lpstr>黑体</vt:lpstr>
      <vt:lpstr>微软雅黑</vt:lpstr>
      <vt:lpstr>楷体</vt:lpstr>
      <vt:lpstr>楷体_GB2312</vt:lpstr>
      <vt:lpstr>新宋体</vt:lpstr>
      <vt:lpstr>Open Sans</vt:lpstr>
      <vt:lpstr>Arial Unicode MS</vt:lpstr>
      <vt:lpstr>等线 Light</vt:lpstr>
      <vt:lpstr>华文楷体</vt:lpstr>
      <vt:lpstr>Wingdings 2</vt:lpstr>
      <vt:lpstr>思源黑体 CN Heavy</vt:lpstr>
      <vt:lpstr>Segoe Print</vt:lpstr>
      <vt:lpstr>Office 主题​​</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wangsu-pcl</dc:creator>
  <cp:lastModifiedBy>Administrator</cp:lastModifiedBy>
  <cp:revision>75</cp:revision>
  <dcterms:created xsi:type="dcterms:W3CDTF">2022-10-24T07:09:00Z</dcterms:created>
  <dcterms:modified xsi:type="dcterms:W3CDTF">2022-11-07T01:35:42Z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58D4372370AB405B9B84964F9387DEEC</vt:lpwstr>
  </property>
  <property fmtid="{D5CDD505-2E9C-101B-9397-08002B2CF9AE}" pid="3" name="KSOProductBuildVer">
    <vt:lpwstr>2052-11.1.0.12598</vt:lpwstr>
  </property>
</Properties>
</file>